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69" r:id="rId4"/>
    <p:sldId id="268" r:id="rId5"/>
    <p:sldId id="267" r:id="rId6"/>
    <p:sldId id="265" r:id="rId7"/>
    <p:sldId id="257" r:id="rId8"/>
    <p:sldId id="258" r:id="rId9"/>
    <p:sldId id="259" r:id="rId10"/>
    <p:sldId id="260" r:id="rId11"/>
    <p:sldId id="264" r:id="rId12"/>
    <p:sldId id="261" r:id="rId13"/>
    <p:sldId id="262" r:id="rId14"/>
    <p:sldId id="263"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0010"/>
    <a:srgbClr val="BB0011"/>
    <a:srgbClr val="C60012"/>
    <a:srgbClr val="CF0013"/>
    <a:srgbClr val="CE002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387" autoAdjust="0"/>
  </p:normalViewPr>
  <p:slideViewPr>
    <p:cSldViewPr snapToGrid="0">
      <p:cViewPr varScale="1">
        <p:scale>
          <a:sx n="44" d="100"/>
          <a:sy n="44" d="100"/>
        </p:scale>
        <p:origin x="213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11755-E61A-D348-BD12-317957F828AD}" type="datetimeFigureOut">
              <a:rPr lang="en-US" smtClean="0"/>
              <a:t>6/12/2016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169C79-4D35-C94F-BE0F-74269EEBF954}" type="slidenum">
              <a:rPr lang="en-US" smtClean="0"/>
              <a:t>‹#›</a:t>
            </a:fld>
            <a:endParaRPr lang="en-US"/>
          </a:p>
        </p:txBody>
      </p:sp>
    </p:spTree>
    <p:extLst>
      <p:ext uri="{BB962C8B-B14F-4D97-AF65-F5344CB8AC3E}">
        <p14:creationId xmlns:p14="http://schemas.microsoft.com/office/powerpoint/2010/main" val="36350761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Jeanne etc.  </a:t>
            </a:r>
          </a:p>
          <a:p>
            <a:endParaRPr lang="en-US" dirty="0" smtClean="0"/>
          </a:p>
          <a:p>
            <a:r>
              <a:rPr lang="en-US" dirty="0" smtClean="0"/>
              <a:t>I want to make two broad introductory comments before getting to the details.</a:t>
            </a:r>
          </a:p>
          <a:p>
            <a:endParaRPr lang="en-US" dirty="0" smtClean="0"/>
          </a:p>
          <a:p>
            <a:r>
              <a:rPr lang="en-US" dirty="0" smtClean="0"/>
              <a:t>First,</a:t>
            </a:r>
            <a:r>
              <a:rPr lang="en-US" baseline="0" dirty="0" smtClean="0"/>
              <a:t> we are optimistic that HIAs are a potentially very worthwhile disaster recovery and resilience support tool whose time has come.</a:t>
            </a:r>
          </a:p>
          <a:p>
            <a:endParaRPr lang="en-US" baseline="0" dirty="0" smtClean="0"/>
          </a:p>
          <a:p>
            <a:r>
              <a:rPr lang="en-US" baseline="0" dirty="0" smtClean="0"/>
              <a:t>Second, there isn’t time to cover all of the topics that are addressed in the full report. Just a few highlights.  I think you will find that the longer document – about 75 pages long - replays a complete reading. </a:t>
            </a:r>
            <a:endParaRPr lang="en-US" dirty="0" smtClean="0"/>
          </a:p>
        </p:txBody>
      </p:sp>
      <p:sp>
        <p:nvSpPr>
          <p:cNvPr id="4" name="Slide Number Placeholder 3"/>
          <p:cNvSpPr>
            <a:spLocks noGrp="1"/>
          </p:cNvSpPr>
          <p:nvPr>
            <p:ph type="sldNum" sz="quarter" idx="10"/>
          </p:nvPr>
        </p:nvSpPr>
        <p:spPr/>
        <p:txBody>
          <a:bodyPr/>
          <a:lstStyle/>
          <a:p>
            <a:fld id="{1F169C79-4D35-C94F-BE0F-74269EEBF954}" type="slidenum">
              <a:rPr lang="en-US" smtClean="0"/>
              <a:t>1</a:t>
            </a:fld>
            <a:endParaRPr lang="en-US"/>
          </a:p>
        </p:txBody>
      </p:sp>
    </p:spTree>
    <p:extLst>
      <p:ext uri="{BB962C8B-B14F-4D97-AF65-F5344CB8AC3E}">
        <p14:creationId xmlns:p14="http://schemas.microsoft.com/office/powerpoint/2010/main" val="3874199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Inclusion</a:t>
            </a:r>
            <a:r>
              <a:rPr lang="en-US" sz="1200" kern="1200" baseline="0" dirty="0" smtClean="0">
                <a:solidFill>
                  <a:schemeClr val="tx1"/>
                </a:solidFill>
                <a:effectLst/>
                <a:latin typeface="+mn-lt"/>
                <a:ea typeface="+mn-ea"/>
                <a:cs typeface="+mn-cs"/>
              </a:rPr>
              <a:t> of only a</a:t>
            </a:r>
            <a:r>
              <a:rPr lang="en-US" sz="1200" kern="1200" dirty="0" smtClean="0">
                <a:solidFill>
                  <a:schemeClr val="tx1"/>
                </a:solidFill>
                <a:effectLst/>
                <a:latin typeface="+mn-lt"/>
                <a:ea typeface="+mn-ea"/>
                <a:cs typeface="+mn-cs"/>
              </a:rPr>
              <a:t> restricted range of alternatives is perhaps the chief weakness</a:t>
            </a:r>
            <a:r>
              <a:rPr lang="en-US" sz="1200" kern="1200" baseline="0" dirty="0" smtClean="0">
                <a:solidFill>
                  <a:schemeClr val="tx1"/>
                </a:solidFill>
                <a:effectLst/>
                <a:latin typeface="+mn-lt"/>
                <a:ea typeface="+mn-ea"/>
                <a:cs typeface="+mn-cs"/>
              </a:rPr>
              <a:t> of HIAs.  But it is crucial for successful </a:t>
            </a:r>
            <a:r>
              <a:rPr lang="en-US" sz="1200" kern="1200" baseline="0" smtClean="0">
                <a:solidFill>
                  <a:schemeClr val="tx1"/>
                </a:solidFill>
                <a:effectLst/>
                <a:latin typeface="+mn-lt"/>
                <a:ea typeface="+mn-ea"/>
                <a:cs typeface="+mn-cs"/>
              </a:rPr>
              <a:t>recovery assessment.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Study would function as a single reference source for use in subsequent disaster-recovery HIAs, thereby simplifying and speeding the screening stage of full scale HIAs, which has proven to be the most problematic part of the process.</a:t>
            </a:r>
          </a:p>
          <a:p>
            <a:endParaRPr lang="en-US" sz="1200" kern="1200" dirty="0" smtClean="0">
              <a:solidFill>
                <a:schemeClr val="tx1"/>
              </a:solidFill>
              <a:effectLst/>
              <a:latin typeface="+mn-lt"/>
              <a:ea typeface="+mn-ea"/>
              <a:cs typeface="+mn-cs"/>
            </a:endParaRPr>
          </a:p>
          <a:p>
            <a:r>
              <a:rPr lang="en-US" dirty="0" smtClean="0">
                <a:effectLst/>
              </a:rPr>
              <a:t> </a:t>
            </a:r>
            <a:r>
              <a:rPr lang="en-US" sz="1200" kern="1200" dirty="0" smtClean="0">
                <a:solidFill>
                  <a:schemeClr val="tx1"/>
                </a:solidFill>
                <a:effectLst/>
                <a:latin typeface="+mn-lt"/>
                <a:ea typeface="+mn-ea"/>
                <a:cs typeface="+mn-cs"/>
              </a:rPr>
              <a:t>The study should be periodically expanded and updated as innovative recovery alternatives are developed.  If, as is sometimes suggested, HIAs were to be mainstreamed in NEPA-style Environmental Impact Assessments, the review would also provide a useful framework with which to facilitate that task.   Assuming that such a study is undertaken all subsequent recovery-related HIAs would become, in effect, </a:t>
            </a:r>
            <a:r>
              <a:rPr lang="en-US" sz="1200" b="1" kern="1200" dirty="0" smtClean="0">
                <a:solidFill>
                  <a:schemeClr val="tx1"/>
                </a:solidFill>
                <a:effectLst/>
                <a:latin typeface="+mn-lt"/>
                <a:ea typeface="+mn-ea"/>
                <a:cs typeface="+mn-cs"/>
              </a:rPr>
              <a:t>“alternatives-informed HIAs”.</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10</a:t>
            </a:fld>
            <a:endParaRPr lang="en-US"/>
          </a:p>
        </p:txBody>
      </p:sp>
    </p:spTree>
    <p:extLst>
      <p:ext uri="{BB962C8B-B14F-4D97-AF65-F5344CB8AC3E}">
        <p14:creationId xmlns:p14="http://schemas.microsoft.com/office/powerpoint/2010/main" val="794487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11</a:t>
            </a:fld>
            <a:endParaRPr lang="en-US"/>
          </a:p>
        </p:txBody>
      </p:sp>
    </p:spTree>
    <p:extLst>
      <p:ext uri="{BB962C8B-B14F-4D97-AF65-F5344CB8AC3E}">
        <p14:creationId xmlns:p14="http://schemas.microsoft.com/office/powerpoint/2010/main" val="3455254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Decisions about long-term recovery that are taken in the wake of disasters pose stiff challenges for the HIA process. Post-disaster environments are usually marked by instability, uncertainty and urgency, factors that are not conducive to lengthy in-depth inquiries at a time when clear thinking is called for.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Timely knowledge that is sufficient for the task at hand is more useful than better knowledge that arrives late</a:t>
            </a:r>
            <a:r>
              <a:rPr lang="en-US" dirty="0" smtClean="0">
                <a:effectLst/>
              </a:rPr>
              <a:t>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Community engagement that provides information inputs from disaster-affected populations is at the core of the HIA process. Therefore it is imperative that such be facilitated to the greatest extent possible, though managing community participation that is representative and informed is perhaps the most time-consuming and potentially fraught part of the process.  It is recognized that a scientifically valid analysis of alternative HIAs is likely to be difficult because they have heretofore been undertaken on an ad hoc basis rather than systematically. Nonetheless, the availability of guidance about the selection of appropriate HIA types would go a long way toward enhancing their use in post-disaster contexts.</a:t>
            </a:r>
          </a:p>
          <a:p>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12</a:t>
            </a:fld>
            <a:endParaRPr lang="en-US"/>
          </a:p>
        </p:txBody>
      </p:sp>
    </p:spTree>
    <p:extLst>
      <p:ext uri="{BB962C8B-B14F-4D97-AF65-F5344CB8AC3E}">
        <p14:creationId xmlns:p14="http://schemas.microsoft.com/office/powerpoint/2010/main" val="913066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HIAs have tapped into a latent demand for lay participation in public decision making.   Perhaps their central value is that they uncover and articulate grass roots perceptions and knowledge pertinent to proposed public choices.  In this respect they are similar to other types of co-produced knowledge seeking that are now beginning to enhance public decision-making. </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central problems that confront the use of co-produced knowledge are similar to those that arise in Health Impact Assessment, namely how to assure the reliability of lay information inputs and how to reconcile data that is volunteered by laypersons with data that has been collected and compiled by systematic scientific means.  In non-disaster situations the accuracy and reliability of scientific information is generally high relative to that of lay populations and there is less need to interrogate its validity.  But the same is not necessarily true in the wake for disasters, where there may be gaps in existing information banks and insufficient time to gather the data necessary to plug them, especially at the scale where local decisions about recovery are made. There is significant potential for cross-learning between these other technical innovations and HIAs. It is recommended that research, education and training efforts be mounted to achieve those ends.   </a:t>
            </a:r>
          </a:p>
          <a:p>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13</a:t>
            </a:fld>
            <a:endParaRPr lang="en-US"/>
          </a:p>
        </p:txBody>
      </p:sp>
    </p:spTree>
    <p:extLst>
      <p:ext uri="{BB962C8B-B14F-4D97-AF65-F5344CB8AC3E}">
        <p14:creationId xmlns:p14="http://schemas.microsoft.com/office/powerpoint/2010/main" val="1750844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Almost a century of research on human responses to natural hazards and disasters has shown that decision-making under conditions of environmental uncertainty is a complex task subject to multiple evaluative criteria.  </a:t>
            </a:r>
            <a:r>
              <a:rPr lang="en-US" sz="1200" b="1" i="1" kern="1200" dirty="0" smtClean="0">
                <a:solidFill>
                  <a:schemeClr val="tx1"/>
                </a:solidFill>
                <a:effectLst/>
                <a:latin typeface="+mn-lt"/>
                <a:ea typeface="+mn-ea"/>
                <a:cs typeface="+mn-cs"/>
              </a:rPr>
              <a:t>For a long time in the United States economic and technological criteria have tended to dominate public choices among adjustments to risk and disaster but it is now common to also give major attention to ecological (i.e. ecosystem) factors.  This is reflected in the emerging acceptance and operationalization of concepts like environmental sustainability and holistic recovery.  Now health is becoming a further evaluative criterion.  </a:t>
            </a:r>
            <a:r>
              <a:rPr lang="en-US" sz="1200" kern="1200" dirty="0" smtClean="0">
                <a:solidFill>
                  <a:schemeClr val="tx1"/>
                </a:solidFill>
                <a:effectLst/>
                <a:latin typeface="+mn-lt"/>
                <a:ea typeface="+mn-ea"/>
                <a:cs typeface="+mn-cs"/>
              </a:rPr>
              <a:t>The effect of disaster response measures on human health is one aspect of a larger set of decisions about health assessment applications.  Already there are calls for integrating several of these tools and such demands will likely grow.</a:t>
            </a:r>
          </a:p>
          <a:p>
            <a:endParaRPr lang="en-US" sz="1200" kern="1200" dirty="0" smtClean="0">
              <a:solidFill>
                <a:srgbClr val="FF0000"/>
              </a:solidFill>
              <a:effectLst/>
              <a:latin typeface="+mn-lt"/>
              <a:ea typeface="+mn-ea"/>
              <a:cs typeface="+mn-cs"/>
            </a:endParaRPr>
          </a:p>
          <a:p>
            <a:r>
              <a:rPr lang="en-US" sz="1200" kern="1200" dirty="0" smtClean="0">
                <a:solidFill>
                  <a:srgbClr val="FF0000"/>
                </a:solidFill>
                <a:effectLst/>
                <a:latin typeface="+mn-lt"/>
                <a:ea typeface="+mn-ea"/>
                <a:cs typeface="+mn-cs"/>
              </a:rPr>
              <a:t>It is not too soon to begin thinking about the role of HIAs in this process, particularly how society should mediate and weight health considerations in the broader balance of social choices.  It is a research puzzle with strong practical consequences and the aftermath of disasters provides a testing context for working out the governance arrangements that will be necessary.  </a:t>
            </a:r>
          </a:p>
          <a:p>
            <a:r>
              <a:rPr lang="en-US" sz="1200" kern="1200" dirty="0" smtClean="0">
                <a:solidFill>
                  <a:srgbClr val="FF0000"/>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1F169C79-4D35-C94F-BE0F-74269EEBF954}" type="slidenum">
              <a:rPr lang="en-US" smtClean="0"/>
              <a:t>14</a:t>
            </a:fld>
            <a:endParaRPr lang="en-US"/>
          </a:p>
        </p:txBody>
      </p:sp>
    </p:spTree>
    <p:extLst>
      <p:ext uri="{BB962C8B-B14F-4D97-AF65-F5344CB8AC3E}">
        <p14:creationId xmlns:p14="http://schemas.microsoft.com/office/powerpoint/2010/main" val="342585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Successful recovery from disasters and improvement of human health are two important objectives of national policy in the United States. Expert analysis, popular opinion and common sense suggest they should be mutually reinforcing activities, but discourse and actions have long proceeded more or less separately in both arenas, often in ways counterproductive to the achievement of policy objectives.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Disasters</a:t>
            </a:r>
            <a:r>
              <a:rPr lang="en-US" sz="1200" kern="1200" baseline="0" dirty="0" smtClean="0">
                <a:solidFill>
                  <a:schemeClr val="tx1"/>
                </a:solidFill>
                <a:effectLst/>
                <a:latin typeface="+mn-lt"/>
                <a:ea typeface="+mn-ea"/>
                <a:cs typeface="+mn-cs"/>
              </a:rPr>
              <a:t> have impacts on health but the focus has long been on acute or immediate health aspects. (Upper part of the table in black)</a:t>
            </a:r>
          </a:p>
          <a:p>
            <a:r>
              <a:rPr lang="en-US" sz="1200" kern="1200" baseline="0" dirty="0" smtClean="0">
                <a:solidFill>
                  <a:schemeClr val="tx1"/>
                </a:solidFill>
                <a:effectLst/>
                <a:latin typeface="+mn-lt"/>
                <a:ea typeface="+mn-ea"/>
                <a:cs typeface="+mn-cs"/>
              </a:rPr>
              <a:t>But we are finding out, particularly since 9/11, Katrina and Sandy, that long term health effects are many and profound.   (Red items – just a sample)</a:t>
            </a:r>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2</a:t>
            </a:fld>
            <a:endParaRPr lang="en-US"/>
          </a:p>
        </p:txBody>
      </p:sp>
    </p:spTree>
    <p:extLst>
      <p:ext uri="{BB962C8B-B14F-4D97-AF65-F5344CB8AC3E}">
        <p14:creationId xmlns:p14="http://schemas.microsoft.com/office/powerpoint/2010/main" val="1577305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should remind ourselves that disaster recovery</a:t>
            </a:r>
            <a:r>
              <a:rPr lang="en-US" baseline="0" dirty="0" smtClean="0"/>
              <a:t> is already problematic.  </a:t>
            </a:r>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3</a:t>
            </a:fld>
            <a:endParaRPr lang="en-US"/>
          </a:p>
        </p:txBody>
      </p:sp>
    </p:spTree>
    <p:extLst>
      <p:ext uri="{BB962C8B-B14F-4D97-AF65-F5344CB8AC3E}">
        <p14:creationId xmlns:p14="http://schemas.microsoft.com/office/powerpoint/2010/main" val="1938501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HIAs </a:t>
            </a:r>
            <a:r>
              <a:rPr lang="en-US" baseline="0" dirty="0" smtClean="0"/>
              <a:t>tools that have value in disaster recovery contexts?  The answer is YES but first they need to be applied to those contexts. Thus far they haven’t been much used in ANY disaster context preparedness, emergency management, or immediate disaster relief never mind longer-term disaster recovery. </a:t>
            </a:r>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4</a:t>
            </a:fld>
            <a:endParaRPr lang="en-US"/>
          </a:p>
        </p:txBody>
      </p:sp>
    </p:spTree>
    <p:extLst>
      <p:ext uri="{BB962C8B-B14F-4D97-AF65-F5344CB8AC3E}">
        <p14:creationId xmlns:p14="http://schemas.microsoft.com/office/powerpoint/2010/main" val="404805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Mostly mitigation of chronic problems. Not recovery from acute disasters.  </a:t>
            </a:r>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5</a:t>
            </a:fld>
            <a:endParaRPr lang="en-US"/>
          </a:p>
        </p:txBody>
      </p:sp>
    </p:spTree>
    <p:extLst>
      <p:ext uri="{BB962C8B-B14F-4D97-AF65-F5344CB8AC3E}">
        <p14:creationId xmlns:p14="http://schemas.microsoft.com/office/powerpoint/2010/main" val="192326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brings us to the present report.  It rests</a:t>
            </a:r>
            <a:r>
              <a:rPr lang="en-US" baseline="0" dirty="0" smtClean="0"/>
              <a:t> on four legs, each of which provided different information inputs.  First, a literature review. Second, a canvas of institutional readiness to carry out HIAs (both formal government institutions and informal non-governmental ones like advocacy groups). Third, a series of workshops with thought leaders in health, hazards and HIAs.  And ,fourth and finally, the two case studies that we carried out in New Jersey.  Out of these sources came the set of recommendations that I am going to spend most time talking about.  </a:t>
            </a:r>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6</a:t>
            </a:fld>
            <a:endParaRPr lang="en-US"/>
          </a:p>
        </p:txBody>
      </p:sp>
    </p:spTree>
    <p:extLst>
      <p:ext uri="{BB962C8B-B14F-4D97-AF65-F5344CB8AC3E}">
        <p14:creationId xmlns:p14="http://schemas.microsoft.com/office/powerpoint/2010/main" val="927868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said at the beginning, we think that HIAs have a role to play in disaster recovery and resilience planning, but they would work best if</a:t>
            </a:r>
            <a:r>
              <a:rPr lang="en-US" baseline="0" dirty="0" smtClean="0"/>
              <a:t> the existing process were somewhat modified. </a:t>
            </a:r>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7</a:t>
            </a:fld>
            <a:endParaRPr lang="en-US"/>
          </a:p>
        </p:txBody>
      </p:sp>
    </p:spTree>
    <p:extLst>
      <p:ext uri="{BB962C8B-B14F-4D97-AF65-F5344CB8AC3E}">
        <p14:creationId xmlns:p14="http://schemas.microsoft.com/office/powerpoint/2010/main" val="1385286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Lack of awareness of the HIA process and weak communications between health improvement and hazard management specialists.  There is evidence of commitment to closer engagement of health and hazards agencies at the </a:t>
            </a:r>
            <a:r>
              <a:rPr lang="en-US" sz="1200" b="1" kern="1200" dirty="0" smtClean="0">
                <a:solidFill>
                  <a:schemeClr val="tx1"/>
                </a:solidFill>
                <a:effectLst/>
                <a:latin typeface="+mn-lt"/>
                <a:ea typeface="+mn-ea"/>
                <a:cs typeface="+mn-cs"/>
              </a:rPr>
              <a:t>federal</a:t>
            </a:r>
            <a:r>
              <a:rPr lang="en-US" sz="1200" kern="1200" dirty="0" smtClean="0">
                <a:solidFill>
                  <a:schemeClr val="tx1"/>
                </a:solidFill>
                <a:effectLst/>
                <a:latin typeface="+mn-lt"/>
                <a:ea typeface="+mn-ea"/>
                <a:cs typeface="+mn-cs"/>
              </a:rPr>
              <a:t> level but practical steps to bring them– and their local counterparts - into fruitful interaction, are needed. </a:t>
            </a:r>
            <a:r>
              <a:rPr lang="en-US" sz="1200" b="1" i="0" kern="1200" dirty="0" smtClean="0">
                <a:solidFill>
                  <a:schemeClr val="tx1"/>
                </a:solidFill>
                <a:effectLst/>
                <a:latin typeface="+mn-lt"/>
                <a:ea typeface="+mn-ea"/>
                <a:cs typeface="+mn-cs"/>
              </a:rPr>
              <a:t>HIAs might be mainstreamed with the NDRS</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Involvement of </a:t>
            </a:r>
            <a:r>
              <a:rPr lang="en-US" sz="1200" b="1" kern="1200" dirty="0" smtClean="0">
                <a:solidFill>
                  <a:schemeClr val="tx1"/>
                </a:solidFill>
                <a:effectLst/>
                <a:latin typeface="+mn-lt"/>
                <a:ea typeface="+mn-ea"/>
                <a:cs typeface="+mn-cs"/>
              </a:rPr>
              <a:t>local </a:t>
            </a:r>
            <a:r>
              <a:rPr lang="en-US" sz="1200" kern="1200" dirty="0" smtClean="0">
                <a:solidFill>
                  <a:schemeClr val="tx1"/>
                </a:solidFill>
                <a:effectLst/>
                <a:latin typeface="+mn-lt"/>
                <a:ea typeface="+mn-ea"/>
                <a:cs typeface="+mn-cs"/>
              </a:rPr>
              <a:t>disaster recovery actors is even more important. Given the rarity of municipal level disaster recovery personnel it may be best to target available experts in other phases of the disaster cycle, like Emergency Managers and Flood Plain Managers.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Support Groups: APA Community Planning Assistance Teams and National </a:t>
            </a:r>
            <a:r>
              <a:rPr lang="en-US" sz="1200" kern="1200" dirty="0" err="1" smtClean="0">
                <a:solidFill>
                  <a:schemeClr val="tx1"/>
                </a:solidFill>
                <a:effectLst/>
                <a:latin typeface="+mn-lt"/>
                <a:ea typeface="+mn-ea"/>
                <a:cs typeface="+mn-cs"/>
              </a:rPr>
              <a:t>Charrette</a:t>
            </a:r>
            <a:r>
              <a:rPr lang="en-US" sz="1200" kern="1200" dirty="0" smtClean="0">
                <a:solidFill>
                  <a:schemeClr val="tx1"/>
                </a:solidFill>
                <a:effectLst/>
                <a:latin typeface="+mn-lt"/>
                <a:ea typeface="+mn-ea"/>
                <a:cs typeface="+mn-cs"/>
              </a:rPr>
              <a:t> Institute program.</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Where they exist, local resilience partnerships (typically comprised of local officials, researchers, non-governmental organizations), including especially those with involvement in climate adaptation work, would also be priority targets for education and outreach.  There is already widespread acceptance of risk and vulnerability analyses as essential tools for planning disaster preparedness and response measures.  At the time these are being undertaken it would be worthwhile to signal the value of HIAs as follow up actions in high risk and high vulnerability communities.  </a:t>
            </a:r>
          </a:p>
        </p:txBody>
      </p:sp>
      <p:sp>
        <p:nvSpPr>
          <p:cNvPr id="4" name="Slide Number Placeholder 3"/>
          <p:cNvSpPr>
            <a:spLocks noGrp="1"/>
          </p:cNvSpPr>
          <p:nvPr>
            <p:ph type="sldNum" sz="quarter" idx="10"/>
          </p:nvPr>
        </p:nvSpPr>
        <p:spPr/>
        <p:txBody>
          <a:bodyPr/>
          <a:lstStyle/>
          <a:p>
            <a:fld id="{1F169C79-4D35-C94F-BE0F-74269EEBF954}" type="slidenum">
              <a:rPr lang="en-US" smtClean="0"/>
              <a:t>8</a:t>
            </a:fld>
            <a:endParaRPr lang="en-US"/>
          </a:p>
        </p:txBody>
      </p:sp>
    </p:spTree>
    <p:extLst>
      <p:ext uri="{BB962C8B-B14F-4D97-AF65-F5344CB8AC3E}">
        <p14:creationId xmlns:p14="http://schemas.microsoft.com/office/powerpoint/2010/main" val="878728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Given the number and variety of post-disaster recovery decisions taken by impacted communities, guidance about the optimal use of HIAs is not a simple matter.  Recovery decisions that are broad in scope and early in the process are likely to have the greatest long-term impact on human health and wellbeing. Decisions taken by a Presidential or Gubernatorial rebuilding task force that is convened soon after a disaster can set general strategies that have far-reaching implications, as can decisions about flood insurance maps, regulations and FEMA’s Community Rating System.  </a:t>
            </a:r>
          </a:p>
          <a:p>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or more HIAs that compare health effects of modified NFIP flood risk zones and modified base flood elevations in high risk and high vulnerability locations under future climatic conditions, would be particularly helpful as anticipatory decision-support tools.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Local decisions about construction permits, or the location of protective structures, or open space acquisition, or changes to pre-disaster facilities, services and land uses, are likely to engender lively debates.  Recent post-Sandy examples include proposals to raise the permitted heights of buildings and construct public seawalls across private property.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Different intervention points present opportunities for employing HIAs at different times in the disaster cycle and in relation to different recovery measures.</a:t>
            </a:r>
            <a:r>
              <a:rPr lang="en-US" dirty="0" smtClean="0">
                <a:effectLst/>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F169C79-4D35-C94F-BE0F-74269EEBF954}" type="slidenum">
              <a:rPr lang="en-US" smtClean="0"/>
              <a:t>9</a:t>
            </a:fld>
            <a:endParaRPr lang="en-US"/>
          </a:p>
        </p:txBody>
      </p:sp>
    </p:spTree>
    <p:extLst>
      <p:ext uri="{BB962C8B-B14F-4D97-AF65-F5344CB8AC3E}">
        <p14:creationId xmlns:p14="http://schemas.microsoft.com/office/powerpoint/2010/main" val="3687262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RUTGERS250_CMYK.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5613" y="400050"/>
            <a:ext cx="2665412" cy="151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en-US" smtClean="0"/>
              <a:t>Click to edit Master subtitle style</a:t>
            </a:r>
            <a:endParaRPr lang="en-US" dirty="0"/>
          </a:p>
        </p:txBody>
      </p:sp>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73055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76ED65-3E08-1844-A7F1-26A506E6FF80}" type="slidenum">
              <a:rPr lang="en-US"/>
              <a:pPr>
                <a:defRPr/>
              </a:pPr>
              <a:t>‹#›</a:t>
            </a:fld>
            <a:endParaRPr lang="en-US"/>
          </a:p>
        </p:txBody>
      </p:sp>
    </p:spTree>
    <p:extLst>
      <p:ext uri="{BB962C8B-B14F-4D97-AF65-F5344CB8AC3E}">
        <p14:creationId xmlns:p14="http://schemas.microsoft.com/office/powerpoint/2010/main" val="402780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3E03AC3-F13B-1F47-B3E8-36BAD1651B6E}" type="slidenum">
              <a:rPr lang="en-US"/>
              <a:pPr>
                <a:defRPr/>
              </a:pPr>
              <a:t>‹#›</a:t>
            </a:fld>
            <a:endParaRPr lang="en-US"/>
          </a:p>
        </p:txBody>
      </p:sp>
    </p:spTree>
    <p:extLst>
      <p:ext uri="{BB962C8B-B14F-4D97-AF65-F5344CB8AC3E}">
        <p14:creationId xmlns:p14="http://schemas.microsoft.com/office/powerpoint/2010/main" val="41746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0ADE3D7-47E4-D247-A433-B956B4FE5E49}" type="slidenum">
              <a:rPr lang="en-US"/>
              <a:pPr>
                <a:defRPr/>
              </a:pPr>
              <a:t>‹#›</a:t>
            </a:fld>
            <a:endParaRPr lang="en-US"/>
          </a:p>
        </p:txBody>
      </p:sp>
    </p:spTree>
    <p:extLst>
      <p:ext uri="{BB962C8B-B14F-4D97-AF65-F5344CB8AC3E}">
        <p14:creationId xmlns:p14="http://schemas.microsoft.com/office/powerpoint/2010/main" val="73708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7B30265-D50A-604B-A3D2-5A1A1F0A02D9}" type="slidenum">
              <a:rPr lang="en-US"/>
              <a:pPr>
                <a:defRPr/>
              </a:pPr>
              <a:t>‹#›</a:t>
            </a:fld>
            <a:endParaRPr lang="en-US"/>
          </a:p>
        </p:txBody>
      </p:sp>
    </p:spTree>
    <p:extLst>
      <p:ext uri="{BB962C8B-B14F-4D97-AF65-F5344CB8AC3E}">
        <p14:creationId xmlns:p14="http://schemas.microsoft.com/office/powerpoint/2010/main" val="251234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180C282-7B5B-E44F-BEEF-237490ED06D6}" type="slidenum">
              <a:rPr lang="en-US"/>
              <a:pPr>
                <a:defRPr/>
              </a:pPr>
              <a:t>‹#›</a:t>
            </a:fld>
            <a:endParaRPr lang="en-US"/>
          </a:p>
        </p:txBody>
      </p:sp>
    </p:spTree>
    <p:extLst>
      <p:ext uri="{BB962C8B-B14F-4D97-AF65-F5344CB8AC3E}">
        <p14:creationId xmlns:p14="http://schemas.microsoft.com/office/powerpoint/2010/main" val="36743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28E3D505-1C4C-C647-B04A-531D8064040A}" type="slidenum">
              <a:rPr lang="en-US"/>
              <a:pPr>
                <a:defRPr/>
              </a:pPr>
              <a:t>‹#›</a:t>
            </a:fld>
            <a:endParaRPr lang="en-US"/>
          </a:p>
        </p:txBody>
      </p:sp>
    </p:spTree>
    <p:extLst>
      <p:ext uri="{BB962C8B-B14F-4D97-AF65-F5344CB8AC3E}">
        <p14:creationId xmlns:p14="http://schemas.microsoft.com/office/powerpoint/2010/main" val="274957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BA48BC0A-A8FC-8C4D-A72F-69E866D9F655}" type="slidenum">
              <a:rPr lang="en-US"/>
              <a:pPr>
                <a:defRPr/>
              </a:pPr>
              <a:t>‹#›</a:t>
            </a:fld>
            <a:endParaRPr lang="en-US"/>
          </a:p>
        </p:txBody>
      </p:sp>
    </p:spTree>
    <p:extLst>
      <p:ext uri="{BB962C8B-B14F-4D97-AF65-F5344CB8AC3E}">
        <p14:creationId xmlns:p14="http://schemas.microsoft.com/office/powerpoint/2010/main" val="1997361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32B208-7FDE-9F4E-9AC3-4BCF7F9DD741}" type="slidenum">
              <a:rPr lang="en-US"/>
              <a:pPr>
                <a:defRPr/>
              </a:pPr>
              <a:t>‹#›</a:t>
            </a:fld>
            <a:endParaRPr lang="en-US"/>
          </a:p>
        </p:txBody>
      </p:sp>
    </p:spTree>
    <p:extLst>
      <p:ext uri="{BB962C8B-B14F-4D97-AF65-F5344CB8AC3E}">
        <p14:creationId xmlns:p14="http://schemas.microsoft.com/office/powerpoint/2010/main" val="140003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737E250-7071-B44F-B34D-CF703354E241}" type="slidenum">
              <a:rPr lang="en-US"/>
              <a:pPr>
                <a:defRPr/>
              </a:pPr>
              <a:t>‹#›</a:t>
            </a:fld>
            <a:endParaRPr lang="en-US"/>
          </a:p>
        </p:txBody>
      </p:sp>
    </p:spTree>
    <p:extLst>
      <p:ext uri="{BB962C8B-B14F-4D97-AF65-F5344CB8AC3E}">
        <p14:creationId xmlns:p14="http://schemas.microsoft.com/office/powerpoint/2010/main" val="300181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B322DEB-BA3D-C04A-8CDA-550C474F2228}" type="slidenum">
              <a:rPr lang="en-US"/>
              <a:pPr>
                <a:defRPr/>
              </a:pPr>
              <a:t>‹#›</a:t>
            </a:fld>
            <a:endParaRPr lang="en-US"/>
          </a:p>
        </p:txBody>
      </p:sp>
    </p:spTree>
    <p:extLst>
      <p:ext uri="{BB962C8B-B14F-4D97-AF65-F5344CB8AC3E}">
        <p14:creationId xmlns:p14="http://schemas.microsoft.com/office/powerpoint/2010/main" val="2512565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8229600" cy="808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457200" y="1524000"/>
            <a:ext cx="8229600" cy="453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5F5F5F"/>
                </a:solidFill>
                <a:cs typeface="Geneva" charset="0"/>
              </a:defRPr>
            </a:lvl1pPr>
          </a:lstStyle>
          <a:p>
            <a:pPr>
              <a:defRPr/>
            </a:pPr>
            <a:fld id="{F72C7394-B4C5-A449-BE08-C323F39577E5}" type="slidenum">
              <a:rPr lang="en-US"/>
              <a:pPr>
                <a:defRPr/>
              </a:pPr>
              <a:t>‹#›</a:t>
            </a:fld>
            <a:endParaRPr lang="en-US"/>
          </a:p>
        </p:txBody>
      </p:sp>
      <p:sp>
        <p:nvSpPr>
          <p:cNvPr id="1031" name="Text Box 10"/>
          <p:cNvSpPr txBox="1">
            <a:spLocks noChangeArrowheads="1"/>
          </p:cNvSpPr>
          <p:nvPr/>
        </p:nvSpPr>
        <p:spPr bwMode="auto">
          <a:xfrm>
            <a:off x="4876800" y="98425"/>
            <a:ext cx="4191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r" eaLnBrk="1" hangingPunct="1">
              <a:spcBef>
                <a:spcPct val="50000"/>
              </a:spcBef>
              <a:defRPr/>
            </a:pPr>
            <a:endParaRPr lang="en-US" sz="2000" smtClean="0">
              <a:solidFill>
                <a:schemeClr val="bg1"/>
              </a:solidFill>
            </a:endParaRPr>
          </a:p>
        </p:txBody>
      </p:sp>
      <p:sp>
        <p:nvSpPr>
          <p:cNvPr id="3" name="Rectangle 7"/>
          <p:cNvSpPr>
            <a:spLocks noChangeArrowheads="1"/>
          </p:cNvSpPr>
          <p:nvPr/>
        </p:nvSpPr>
        <p:spPr bwMode="auto">
          <a:xfrm>
            <a:off x="5915608" y="125413"/>
            <a:ext cx="280770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r"/>
            <a:r>
              <a:rPr lang="en-US" sz="2000" dirty="0" smtClean="0"/>
              <a:t>HIA Recommendations</a:t>
            </a:r>
            <a:endParaRPr lang="en-US" sz="2000" dirty="0"/>
          </a:p>
        </p:txBody>
      </p:sp>
      <p:pic>
        <p:nvPicPr>
          <p:cNvPr id="1032" name="Picture 2" descr="RUTGERS250_SINGLE_FULL_TAG_PMS186.eps"/>
          <p:cNvPicPr>
            <a:picLocks noChangeAspect="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231775" y="222250"/>
            <a:ext cx="3314700" cy="268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523875"/>
            <a:ext cx="9144000" cy="0"/>
          </a:xfrm>
          <a:prstGeom prst="line">
            <a:avLst/>
          </a:prstGeom>
          <a:ln w="9525" cmpd="sng">
            <a:solidFill>
              <a:srgbClr val="BFBFBF"/>
            </a:solidFill>
            <a:prstDash val="solid"/>
            <a:round/>
          </a:ln>
          <a:effectLst>
            <a:glow rad="12700">
              <a:schemeClr val="bg2">
                <a:lumMod val="60000"/>
                <a:lumOff val="40000"/>
                <a:alpha val="87000"/>
              </a:schemeClr>
            </a:glow>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id="1" dur="indefinite" restart="never" nodeType="tmRoot"/>
      </p:par>
    </p:tnLst>
  </p:timing>
  <p:txStyles>
    <p:title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defRPr sz="22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16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156777" y="2587184"/>
            <a:ext cx="8826527" cy="1013265"/>
          </a:xfrm>
        </p:spPr>
        <p:txBody>
          <a:bodyPr/>
          <a:lstStyle/>
          <a:p>
            <a:r>
              <a:rPr lang="en-US" sz="2600" b="1" dirty="0" smtClean="0"/>
              <a:t>INTEGRATING </a:t>
            </a:r>
            <a:r>
              <a:rPr lang="en-US" sz="2600" b="1" dirty="0"/>
              <a:t>HEALTH IMPACT </a:t>
            </a:r>
            <a:r>
              <a:rPr lang="en-US" sz="2600" b="1" dirty="0" smtClean="0"/>
              <a:t>ASSESSMENT (HIA) </a:t>
            </a:r>
            <a:r>
              <a:rPr lang="en-US" sz="2600" b="1" dirty="0"/>
              <a:t>INTO PRE-DISASTER AND RESILIENCE PLANNING</a:t>
            </a:r>
            <a:endParaRPr lang="en-US" sz="2600" dirty="0">
              <a:latin typeface="Arial" charset="0"/>
            </a:endParaRPr>
          </a:p>
        </p:txBody>
      </p:sp>
      <p:sp>
        <p:nvSpPr>
          <p:cNvPr id="13314" name="Rectangle 3"/>
          <p:cNvSpPr>
            <a:spLocks noGrp="1" noChangeArrowheads="1"/>
          </p:cNvSpPr>
          <p:nvPr>
            <p:ph type="subTitle" idx="1"/>
          </p:nvPr>
        </p:nvSpPr>
        <p:spPr>
          <a:xfrm>
            <a:off x="1371600" y="4703973"/>
            <a:ext cx="6400800" cy="934826"/>
          </a:xfrm>
        </p:spPr>
        <p:txBody>
          <a:bodyPr/>
          <a:lstStyle/>
          <a:p>
            <a:r>
              <a:rPr lang="en-US" sz="2000" i="1" dirty="0"/>
              <a:t>James K. Mitchell</a:t>
            </a:r>
          </a:p>
          <a:p>
            <a:r>
              <a:rPr lang="en-US" sz="2000" i="1" dirty="0"/>
              <a:t>Professor of Geography</a:t>
            </a:r>
          </a:p>
          <a:p>
            <a:r>
              <a:rPr lang="en-US" sz="2000" i="1" dirty="0"/>
              <a:t>Rutgers University</a:t>
            </a:r>
          </a:p>
          <a:p>
            <a:endParaRPr lang="en-US" dirty="0">
              <a:latin typeface="Arial" charset="0"/>
            </a:endParaRPr>
          </a:p>
        </p:txBody>
      </p:sp>
      <p:sp>
        <p:nvSpPr>
          <p:cNvPr id="2" name="TextBox 1"/>
          <p:cNvSpPr txBox="1"/>
          <p:nvPr/>
        </p:nvSpPr>
        <p:spPr>
          <a:xfrm>
            <a:off x="250843" y="6319003"/>
            <a:ext cx="8609048" cy="584776"/>
          </a:xfrm>
          <a:prstGeom prst="rect">
            <a:avLst/>
          </a:prstGeom>
          <a:noFill/>
        </p:spPr>
        <p:txBody>
          <a:bodyPr wrap="none" rtlCol="0">
            <a:spAutoFit/>
          </a:bodyPr>
          <a:lstStyle/>
          <a:p>
            <a:r>
              <a:rPr lang="en-US" sz="1600" dirty="0"/>
              <a:t>Edward J. </a:t>
            </a:r>
            <a:r>
              <a:rPr lang="en-US" sz="1600" dirty="0" err="1"/>
              <a:t>Bloustein</a:t>
            </a:r>
            <a:r>
              <a:rPr lang="en-US" sz="1600" dirty="0"/>
              <a:t> School of Planning and Public Policy, New Brunswick, NJ, May 17, 2016</a:t>
            </a:r>
          </a:p>
          <a:p>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77" y="609600"/>
            <a:ext cx="8810849" cy="808038"/>
          </a:xfrm>
        </p:spPr>
        <p:txBody>
          <a:bodyPr/>
          <a:lstStyle/>
          <a:p>
            <a:r>
              <a:rPr lang="en-US" b="1" dirty="0" smtClean="0">
                <a:solidFill>
                  <a:schemeClr val="tx1"/>
                </a:solidFill>
              </a:rPr>
              <a:t>3. APPRAISAL </a:t>
            </a:r>
            <a:r>
              <a:rPr lang="en-US" b="1" dirty="0">
                <a:solidFill>
                  <a:schemeClr val="tx1"/>
                </a:solidFill>
              </a:rPr>
              <a:t>OF </a:t>
            </a:r>
            <a:r>
              <a:rPr lang="en-US" b="1" dirty="0" smtClean="0">
                <a:solidFill>
                  <a:schemeClr val="tx1"/>
                </a:solidFill>
              </a:rPr>
              <a:t>RECOVERY ALTERNATIVES</a:t>
            </a:r>
            <a:endParaRPr lang="en-US" dirty="0">
              <a:solidFill>
                <a:schemeClr val="tx1"/>
              </a:solidFill>
            </a:endParaRPr>
          </a:p>
        </p:txBody>
      </p:sp>
      <p:sp>
        <p:nvSpPr>
          <p:cNvPr id="3" name="Content Placeholder 2"/>
          <p:cNvSpPr>
            <a:spLocks noGrp="1"/>
          </p:cNvSpPr>
          <p:nvPr>
            <p:ph idx="1"/>
          </p:nvPr>
        </p:nvSpPr>
        <p:spPr>
          <a:xfrm>
            <a:off x="457200" y="1834548"/>
            <a:ext cx="8229600" cy="4223351"/>
          </a:xfrm>
        </p:spPr>
        <p:txBody>
          <a:bodyPr/>
          <a:lstStyle/>
          <a:p>
            <a:pPr>
              <a:buFont typeface="Wingdings" charset="2"/>
              <a:buChar char="q"/>
            </a:pPr>
            <a:r>
              <a:rPr lang="en-US" b="1" dirty="0" smtClean="0"/>
              <a:t>  	Conduct </a:t>
            </a:r>
            <a:r>
              <a:rPr lang="en-US" b="1" dirty="0"/>
              <a:t>a systematic analysis of the health impacts </a:t>
            </a:r>
            <a:r>
              <a:rPr lang="en-US" b="1" dirty="0" smtClean="0"/>
              <a:t>	of </a:t>
            </a:r>
            <a:r>
              <a:rPr lang="en-US" b="1" dirty="0"/>
              <a:t>the </a:t>
            </a:r>
            <a:r>
              <a:rPr lang="en-US" b="1" dirty="0">
                <a:solidFill>
                  <a:srgbClr val="FF0000"/>
                </a:solidFill>
              </a:rPr>
              <a:t>full range of disaster recovery alternatives</a:t>
            </a:r>
            <a:r>
              <a:rPr lang="en-US" b="1" dirty="0"/>
              <a:t>, to </a:t>
            </a:r>
            <a:r>
              <a:rPr lang="en-US" b="1" dirty="0" smtClean="0"/>
              <a:t>	provide </a:t>
            </a:r>
            <a:r>
              <a:rPr lang="en-US" b="1" dirty="0"/>
              <a:t>a databank of information about their </a:t>
            </a:r>
            <a:r>
              <a:rPr lang="en-US" b="1" dirty="0" smtClean="0"/>
              <a:t>	comparative </a:t>
            </a:r>
            <a:r>
              <a:rPr lang="en-US" b="1" dirty="0"/>
              <a:t>health outcomes and other </a:t>
            </a:r>
            <a:r>
              <a:rPr lang="en-US" b="1" dirty="0" smtClean="0"/>
              <a:t>	consequences</a:t>
            </a:r>
            <a:r>
              <a:rPr lang="en-US" b="1" dirty="0"/>
              <a:t>.</a:t>
            </a:r>
            <a:r>
              <a:rPr lang="en-US" dirty="0"/>
              <a:t> </a:t>
            </a:r>
          </a:p>
          <a:p>
            <a:endParaRPr lang="en-US" dirty="0"/>
          </a:p>
        </p:txBody>
      </p:sp>
    </p:spTree>
    <p:extLst>
      <p:ext uri="{BB962C8B-B14F-4D97-AF65-F5344CB8AC3E}">
        <p14:creationId xmlns:p14="http://schemas.microsoft.com/office/powerpoint/2010/main" val="1024299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 TWO-STAGE HIA</a:t>
            </a:r>
            <a:endParaRPr lang="en-US" b="1"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72455" y="2822385"/>
            <a:ext cx="3731284" cy="22108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b="1" dirty="0">
                <a:solidFill>
                  <a:srgbClr val="FF0000"/>
                </a:solidFill>
              </a:rPr>
              <a:t>STAGE ONE</a:t>
            </a:r>
          </a:p>
          <a:p>
            <a:r>
              <a:rPr lang="en-US" sz="1400" dirty="0">
                <a:solidFill>
                  <a:schemeClr val="tx1"/>
                </a:solidFill>
              </a:rPr>
              <a:t> </a:t>
            </a:r>
          </a:p>
          <a:p>
            <a:pPr lvl="0"/>
            <a:r>
              <a:rPr lang="en-US" sz="1400" dirty="0">
                <a:solidFill>
                  <a:schemeClr val="tx1"/>
                </a:solidFill>
              </a:rPr>
              <a:t>Identify common post-disaster decisions that have the greatest potential to affect </a:t>
            </a:r>
            <a:r>
              <a:rPr lang="en-US" sz="1400" dirty="0" smtClean="0">
                <a:solidFill>
                  <a:schemeClr val="tx1"/>
                </a:solidFill>
              </a:rPr>
              <a:t>health.</a:t>
            </a:r>
          </a:p>
          <a:p>
            <a:pPr lvl="0"/>
            <a:endParaRPr lang="en-US" sz="1400" dirty="0">
              <a:solidFill>
                <a:schemeClr val="tx1"/>
              </a:solidFill>
            </a:endParaRPr>
          </a:p>
          <a:p>
            <a:r>
              <a:rPr lang="en-US" sz="1400" dirty="0">
                <a:solidFill>
                  <a:schemeClr val="tx1"/>
                </a:solidFill>
              </a:rPr>
              <a:t>Prepare programmatic HIA-informed analyses of alternative recovery actions at these </a:t>
            </a:r>
            <a:r>
              <a:rPr lang="en-US" sz="1400" dirty="0" smtClean="0">
                <a:solidFill>
                  <a:schemeClr val="tx1"/>
                </a:solidFill>
              </a:rPr>
              <a:t>points. </a:t>
            </a:r>
            <a:endParaRPr lang="en-US" sz="1400" dirty="0">
              <a:solidFill>
                <a:schemeClr val="tx1"/>
              </a:solidFill>
            </a:endParaRPr>
          </a:p>
        </p:txBody>
      </p:sp>
      <p:sp>
        <p:nvSpPr>
          <p:cNvPr id="5" name="Rectangle 4"/>
          <p:cNvSpPr/>
          <p:nvPr/>
        </p:nvSpPr>
        <p:spPr>
          <a:xfrm>
            <a:off x="4860077" y="2822384"/>
            <a:ext cx="3982127" cy="22579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smtClean="0">
              <a:solidFill>
                <a:schemeClr val="tx1"/>
              </a:solidFill>
            </a:endParaRPr>
          </a:p>
          <a:p>
            <a:r>
              <a:rPr lang="en-US" sz="1400" b="1" dirty="0" smtClean="0">
                <a:solidFill>
                  <a:srgbClr val="FF0000"/>
                </a:solidFill>
              </a:rPr>
              <a:t>STAGE TWO</a:t>
            </a:r>
          </a:p>
          <a:p>
            <a:endParaRPr lang="en-US" sz="1400" dirty="0">
              <a:solidFill>
                <a:schemeClr val="tx1"/>
              </a:solidFill>
            </a:endParaRPr>
          </a:p>
          <a:p>
            <a:pPr lvl="0"/>
            <a:r>
              <a:rPr lang="en-US" sz="1400" dirty="0">
                <a:solidFill>
                  <a:schemeClr val="tx1"/>
                </a:solidFill>
              </a:rPr>
              <a:t>Conduct HIAs that incorporate Stage One results, with minimum standards for community involvement and technical </a:t>
            </a:r>
            <a:r>
              <a:rPr lang="en-US" sz="1400" dirty="0" smtClean="0">
                <a:solidFill>
                  <a:schemeClr val="tx1"/>
                </a:solidFill>
              </a:rPr>
              <a:t>assistance.</a:t>
            </a:r>
          </a:p>
          <a:p>
            <a:pPr lvl="0"/>
            <a:endParaRPr lang="en-US" sz="1400" dirty="0" smtClean="0">
              <a:solidFill>
                <a:schemeClr val="tx1"/>
              </a:solidFill>
            </a:endParaRPr>
          </a:p>
          <a:p>
            <a:pPr lvl="0"/>
            <a:r>
              <a:rPr lang="en-US" sz="1400" dirty="0">
                <a:solidFill>
                  <a:schemeClr val="tx1"/>
                </a:solidFill>
              </a:rPr>
              <a:t>S</a:t>
            </a:r>
            <a:r>
              <a:rPr lang="en-US" sz="1400" dirty="0" smtClean="0">
                <a:solidFill>
                  <a:schemeClr val="tx1"/>
                </a:solidFill>
              </a:rPr>
              <a:t>upport </a:t>
            </a:r>
            <a:r>
              <a:rPr lang="en-US" sz="1400" dirty="0">
                <a:solidFill>
                  <a:schemeClr val="tx1"/>
                </a:solidFill>
              </a:rPr>
              <a:t>their use in formal decisions about pre-disaster planning and post-disaster recovery with appropriate incentives and/or </a:t>
            </a:r>
            <a:r>
              <a:rPr lang="en-US" sz="1400" dirty="0" smtClean="0">
                <a:solidFill>
                  <a:schemeClr val="tx1"/>
                </a:solidFill>
              </a:rPr>
              <a:t>mandates. </a:t>
            </a:r>
            <a:endParaRPr lang="en-US" sz="1400" dirty="0">
              <a:solidFill>
                <a:schemeClr val="tx1"/>
              </a:solidFill>
            </a:endParaRPr>
          </a:p>
          <a:p>
            <a:pPr algn="ctr"/>
            <a:endParaRPr lang="en-US" sz="1400" dirty="0">
              <a:solidFill>
                <a:schemeClr val="tx1"/>
              </a:solidFill>
            </a:endParaRPr>
          </a:p>
        </p:txBody>
      </p:sp>
      <p:sp>
        <p:nvSpPr>
          <p:cNvPr id="6" name="Right Arrow 5"/>
          <p:cNvSpPr/>
          <p:nvPr/>
        </p:nvSpPr>
        <p:spPr>
          <a:xfrm>
            <a:off x="3919417" y="3731817"/>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3090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520" y="609600"/>
            <a:ext cx="8528652" cy="808038"/>
          </a:xfrm>
        </p:spPr>
        <p:txBody>
          <a:bodyPr/>
          <a:lstStyle/>
          <a:p>
            <a:r>
              <a:rPr lang="en-US" b="1" dirty="0" smtClean="0">
                <a:solidFill>
                  <a:schemeClr val="tx1"/>
                </a:solidFill>
              </a:rPr>
              <a:t>4. GUIDANCE </a:t>
            </a:r>
            <a:r>
              <a:rPr lang="en-US" b="1" dirty="0">
                <a:solidFill>
                  <a:schemeClr val="tx1"/>
                </a:solidFill>
              </a:rPr>
              <a:t>FOR CHOOSING AMONG HIAS</a:t>
            </a:r>
            <a:endParaRPr lang="en-US" dirty="0">
              <a:solidFill>
                <a:schemeClr val="tx1"/>
              </a:solidFill>
            </a:endParaRPr>
          </a:p>
        </p:txBody>
      </p:sp>
      <p:sp>
        <p:nvSpPr>
          <p:cNvPr id="3" name="Content Placeholder 2"/>
          <p:cNvSpPr>
            <a:spLocks noGrp="1"/>
          </p:cNvSpPr>
          <p:nvPr>
            <p:ph idx="1"/>
          </p:nvPr>
        </p:nvSpPr>
        <p:spPr/>
        <p:txBody>
          <a:bodyPr/>
          <a:lstStyle/>
          <a:p>
            <a:pPr>
              <a:buFont typeface="Wingdings" charset="2"/>
              <a:buChar char="q"/>
            </a:pPr>
            <a:r>
              <a:rPr lang="en-US" b="1" dirty="0" smtClean="0"/>
              <a:t>  	Provide </a:t>
            </a:r>
            <a:r>
              <a:rPr lang="en-US" b="1" dirty="0"/>
              <a:t>decision-makers and HIA users with better </a:t>
            </a:r>
            <a:r>
              <a:rPr lang="en-US" b="1" dirty="0" smtClean="0"/>
              <a:t>	guidance </a:t>
            </a:r>
            <a:r>
              <a:rPr lang="en-US" b="1" dirty="0"/>
              <a:t>for choosing among different kinds of HIAs </a:t>
            </a:r>
            <a:r>
              <a:rPr lang="en-US" b="1" dirty="0" smtClean="0"/>
              <a:t>	in </a:t>
            </a:r>
            <a:r>
              <a:rPr lang="en-US" b="1" dirty="0"/>
              <a:t>post-disaster contexts</a:t>
            </a:r>
            <a:r>
              <a:rPr lang="en-US" b="1" dirty="0" smtClean="0"/>
              <a:t>.</a:t>
            </a:r>
          </a:p>
          <a:p>
            <a:endParaRPr lang="en-US" b="1" dirty="0"/>
          </a:p>
          <a:p>
            <a:pPr>
              <a:buFont typeface="Wingdings" charset="2"/>
              <a:buChar char="q"/>
            </a:pPr>
            <a:r>
              <a:rPr lang="en-US" dirty="0" smtClean="0"/>
              <a:t>	</a:t>
            </a:r>
            <a:r>
              <a:rPr lang="en-US" b="1" dirty="0" smtClean="0"/>
              <a:t>Desktop</a:t>
            </a:r>
            <a:r>
              <a:rPr lang="en-US" b="1" dirty="0"/>
              <a:t>, </a:t>
            </a:r>
            <a:r>
              <a:rPr lang="en-US" b="1" dirty="0" smtClean="0"/>
              <a:t>Rapid</a:t>
            </a:r>
            <a:r>
              <a:rPr lang="en-US" b="1" dirty="0"/>
              <a:t>, </a:t>
            </a:r>
            <a:r>
              <a:rPr lang="en-US" b="1" dirty="0" smtClean="0"/>
              <a:t>Comprehensive</a:t>
            </a:r>
            <a:r>
              <a:rPr lang="en-US" b="1" dirty="0"/>
              <a:t>, </a:t>
            </a:r>
            <a:r>
              <a:rPr lang="en-US" b="1" dirty="0" smtClean="0"/>
              <a:t>Programmatic </a:t>
            </a:r>
            <a:endParaRPr lang="en-US" b="1" dirty="0"/>
          </a:p>
          <a:p>
            <a:endParaRPr lang="en-US" dirty="0"/>
          </a:p>
        </p:txBody>
      </p:sp>
    </p:spTree>
    <p:extLst>
      <p:ext uri="{BB962C8B-B14F-4D97-AF65-F5344CB8AC3E}">
        <p14:creationId xmlns:p14="http://schemas.microsoft.com/office/powerpoint/2010/main" val="336278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3754"/>
            <a:ext cx="8229600" cy="752636"/>
          </a:xfrm>
        </p:spPr>
        <p:txBody>
          <a:bodyPr/>
          <a:lstStyle/>
          <a:p>
            <a:r>
              <a:rPr lang="en-US" b="1" dirty="0">
                <a:solidFill>
                  <a:schemeClr val="tx1"/>
                </a:solidFill>
              </a:rPr>
              <a:t> 5:  </a:t>
            </a:r>
            <a:r>
              <a:rPr lang="en-US" b="1" dirty="0" smtClean="0">
                <a:solidFill>
                  <a:schemeClr val="tx1"/>
                </a:solidFill>
              </a:rPr>
              <a:t>GRASSROOTS </a:t>
            </a:r>
            <a:r>
              <a:rPr lang="en-US" b="1" dirty="0">
                <a:solidFill>
                  <a:schemeClr val="tx1"/>
                </a:solidFill>
              </a:rPr>
              <a:t>TECHNICAL SUPPORT</a:t>
            </a:r>
            <a:br>
              <a:rPr lang="en-US" b="1" dirty="0">
                <a:solidFill>
                  <a:schemeClr val="tx1"/>
                </a:solidFill>
              </a:rPr>
            </a:br>
            <a:endParaRPr lang="en-US" b="1" dirty="0">
              <a:solidFill>
                <a:schemeClr val="tx1"/>
              </a:solidFill>
            </a:endParaRPr>
          </a:p>
        </p:txBody>
      </p:sp>
      <p:sp>
        <p:nvSpPr>
          <p:cNvPr id="3" name="Content Placeholder 2"/>
          <p:cNvSpPr>
            <a:spLocks noGrp="1"/>
          </p:cNvSpPr>
          <p:nvPr>
            <p:ph idx="1"/>
          </p:nvPr>
        </p:nvSpPr>
        <p:spPr>
          <a:xfrm>
            <a:off x="457200" y="1818868"/>
            <a:ext cx="8229600" cy="4239031"/>
          </a:xfrm>
        </p:spPr>
        <p:txBody>
          <a:bodyPr/>
          <a:lstStyle/>
          <a:p>
            <a:pPr>
              <a:buFont typeface="Wingdings" charset="2"/>
              <a:buChar char="q"/>
            </a:pPr>
            <a:r>
              <a:rPr lang="en-US" b="1" dirty="0"/>
              <a:t> </a:t>
            </a:r>
            <a:r>
              <a:rPr lang="en-US" b="1" dirty="0" smtClean="0"/>
              <a:t> 	Provide </a:t>
            </a:r>
            <a:r>
              <a:rPr lang="en-US" b="1" dirty="0"/>
              <a:t>appropriate technical support for </a:t>
            </a:r>
            <a:r>
              <a:rPr lang="en-US" b="1" dirty="0">
                <a:solidFill>
                  <a:srgbClr val="FF0000"/>
                </a:solidFill>
              </a:rPr>
              <a:t>local </a:t>
            </a:r>
            <a:r>
              <a:rPr lang="en-US" b="1" dirty="0" smtClean="0">
                <a:solidFill>
                  <a:srgbClr val="FF0000"/>
                </a:solidFill>
              </a:rPr>
              <a:t>	advocacy </a:t>
            </a:r>
            <a:r>
              <a:rPr lang="en-US" b="1" dirty="0">
                <a:solidFill>
                  <a:srgbClr val="FF0000"/>
                </a:solidFill>
              </a:rPr>
              <a:t>groups </a:t>
            </a:r>
            <a:r>
              <a:rPr lang="en-US" b="1" dirty="0"/>
              <a:t>that seek to use HIAs for the joint </a:t>
            </a:r>
            <a:r>
              <a:rPr lang="en-US" b="1" dirty="0" smtClean="0"/>
              <a:t>	reduction </a:t>
            </a:r>
            <a:r>
              <a:rPr lang="en-US" b="1" dirty="0"/>
              <a:t>of health inequities and disaster </a:t>
            </a:r>
            <a:r>
              <a:rPr lang="en-US" b="1" dirty="0" smtClean="0"/>
              <a:t>	vulnerabilities</a:t>
            </a:r>
            <a:r>
              <a:rPr lang="en-US" b="1" dirty="0"/>
              <a:t>.  </a:t>
            </a:r>
            <a:endParaRPr lang="en-US" dirty="0"/>
          </a:p>
          <a:p>
            <a:endParaRPr lang="en-US" dirty="0"/>
          </a:p>
        </p:txBody>
      </p:sp>
    </p:spTree>
    <p:extLst>
      <p:ext uri="{BB962C8B-B14F-4D97-AF65-F5344CB8AC3E}">
        <p14:creationId xmlns:p14="http://schemas.microsoft.com/office/powerpoint/2010/main" val="1710575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5354"/>
            <a:ext cx="8229600" cy="862396"/>
          </a:xfrm>
        </p:spPr>
        <p:txBody>
          <a:bodyPr/>
          <a:lstStyle/>
          <a:p>
            <a:pPr algn="ctr"/>
            <a:r>
              <a:rPr lang="en-US" b="1" dirty="0">
                <a:solidFill>
                  <a:schemeClr val="tx1"/>
                </a:solidFill>
              </a:rPr>
              <a:t>6:  </a:t>
            </a:r>
            <a:r>
              <a:rPr lang="en-US" b="1" dirty="0" smtClean="0">
                <a:solidFill>
                  <a:schemeClr val="tx1"/>
                </a:solidFill>
              </a:rPr>
              <a:t>BROADENING </a:t>
            </a:r>
            <a:r>
              <a:rPr lang="en-US" b="1" dirty="0">
                <a:solidFill>
                  <a:schemeClr val="tx1"/>
                </a:solidFill>
              </a:rPr>
              <a:t>AND INTEGRATION</a:t>
            </a:r>
            <a:r>
              <a:rPr lang="en-US" dirty="0"/>
              <a:t/>
            </a:r>
            <a:br>
              <a:rPr lang="en-US" dirty="0"/>
            </a:br>
            <a:endParaRPr lang="en-US" dirty="0"/>
          </a:p>
        </p:txBody>
      </p:sp>
      <p:sp>
        <p:nvSpPr>
          <p:cNvPr id="3" name="Content Placeholder 2"/>
          <p:cNvSpPr>
            <a:spLocks noGrp="1"/>
          </p:cNvSpPr>
          <p:nvPr>
            <p:ph idx="1"/>
          </p:nvPr>
        </p:nvSpPr>
        <p:spPr>
          <a:xfrm>
            <a:off x="457200" y="1771830"/>
            <a:ext cx="8229600" cy="4286070"/>
          </a:xfrm>
        </p:spPr>
        <p:txBody>
          <a:bodyPr/>
          <a:lstStyle/>
          <a:p>
            <a:pPr>
              <a:buFont typeface="Wingdings" charset="2"/>
              <a:buChar char="q"/>
            </a:pPr>
            <a:r>
              <a:rPr lang="en-US" b="1" dirty="0" smtClean="0"/>
              <a:t>  	Encourage </a:t>
            </a:r>
            <a:r>
              <a:rPr lang="en-US" b="1" dirty="0"/>
              <a:t>research organizations to develop </a:t>
            </a:r>
            <a:r>
              <a:rPr lang="en-US" b="1" dirty="0" smtClean="0"/>
              <a:t>	methods </a:t>
            </a:r>
            <a:r>
              <a:rPr lang="en-US" b="1" dirty="0"/>
              <a:t>for integrating </a:t>
            </a:r>
            <a:r>
              <a:rPr lang="en-US" b="1" dirty="0">
                <a:solidFill>
                  <a:srgbClr val="FF0000"/>
                </a:solidFill>
              </a:rPr>
              <a:t>health impact assessments </a:t>
            </a:r>
            <a:r>
              <a:rPr lang="en-US" b="1" dirty="0" smtClean="0">
                <a:solidFill>
                  <a:srgbClr val="FF0000"/>
                </a:solidFill>
              </a:rPr>
              <a:t>	</a:t>
            </a:r>
            <a:r>
              <a:rPr lang="en-US" b="1" dirty="0" smtClean="0"/>
              <a:t>with </a:t>
            </a:r>
            <a:r>
              <a:rPr lang="en-US" b="1" dirty="0">
                <a:solidFill>
                  <a:srgbClr val="0000FF"/>
                </a:solidFill>
              </a:rPr>
              <a:t>economic </a:t>
            </a:r>
            <a:r>
              <a:rPr lang="en-US" b="1" dirty="0" smtClean="0">
                <a:solidFill>
                  <a:srgbClr val="0000FF"/>
                </a:solidFill>
              </a:rPr>
              <a:t>assessments</a:t>
            </a:r>
            <a:r>
              <a:rPr lang="en-US" b="1" dirty="0" smtClean="0"/>
              <a:t> and </a:t>
            </a:r>
            <a:r>
              <a:rPr lang="en-US" b="1" dirty="0">
                <a:solidFill>
                  <a:srgbClr val="008000"/>
                </a:solidFill>
              </a:rPr>
              <a:t>environmental </a:t>
            </a:r>
            <a:r>
              <a:rPr lang="en-US" b="1" dirty="0" smtClean="0">
                <a:solidFill>
                  <a:srgbClr val="008000"/>
                </a:solidFill>
              </a:rPr>
              <a:t>	impact </a:t>
            </a:r>
            <a:r>
              <a:rPr lang="en-US" b="1" dirty="0">
                <a:solidFill>
                  <a:srgbClr val="008000"/>
                </a:solidFill>
              </a:rPr>
              <a:t>assessments</a:t>
            </a:r>
            <a:r>
              <a:rPr lang="en-US" b="1" dirty="0"/>
              <a:t>. </a:t>
            </a:r>
            <a:endParaRPr lang="en-US" dirty="0"/>
          </a:p>
          <a:p>
            <a:endParaRPr lang="en-US" dirty="0"/>
          </a:p>
        </p:txBody>
      </p:sp>
    </p:spTree>
    <p:extLst>
      <p:ext uri="{BB962C8B-B14F-4D97-AF65-F5344CB8AC3E}">
        <p14:creationId xmlns:p14="http://schemas.microsoft.com/office/powerpoint/2010/main" val="121058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03674"/>
          </a:xfrm>
        </p:spPr>
        <p:txBody>
          <a:bodyPr/>
          <a:lstStyle/>
          <a:p>
            <a:pPr algn="ctr"/>
            <a:r>
              <a:rPr lang="en-US" b="1" dirty="0" smtClean="0"/>
              <a:t>HEALTH IMPACTS OF DISASTERS</a:t>
            </a:r>
            <a:endParaRPr lang="en-US" b="1" dirty="0"/>
          </a:p>
        </p:txBody>
      </p:sp>
      <p:sp>
        <p:nvSpPr>
          <p:cNvPr id="3" name="Content Placeholder 2"/>
          <p:cNvSpPr>
            <a:spLocks noGrp="1"/>
          </p:cNvSpPr>
          <p:nvPr>
            <p:ph idx="1"/>
          </p:nvPr>
        </p:nvSpPr>
        <p:spPr>
          <a:xfrm>
            <a:off x="457200" y="1523999"/>
            <a:ext cx="8229600" cy="4857723"/>
          </a:xfrm>
        </p:spPr>
        <p:txBody>
          <a:bodyPr/>
          <a:lstStyle/>
          <a:p>
            <a:endParaRPr lang="en-US" dirty="0" smtClean="0"/>
          </a:p>
          <a:p>
            <a:endParaRPr lang="en-US" dirty="0" smtClean="0"/>
          </a:p>
          <a:p>
            <a:endParaRPr lang="en-US" dirty="0"/>
          </a:p>
          <a:p>
            <a:endParaRPr lang="en-US" dirty="0" smtClean="0"/>
          </a:p>
          <a:p>
            <a:endParaRPr lang="en-US" dirty="0" smtClean="0"/>
          </a:p>
          <a:p>
            <a:endParaRPr lang="en-US" dirty="0"/>
          </a:p>
          <a:p>
            <a:r>
              <a:rPr lang="en-US" dirty="0" smtClean="0">
                <a:solidFill>
                  <a:srgbClr val="FF0000"/>
                </a:solidFill>
              </a:rPr>
              <a:t>*</a:t>
            </a:r>
            <a:r>
              <a:rPr lang="en-US" dirty="0" smtClean="0"/>
              <a:t> </a:t>
            </a:r>
            <a:r>
              <a:rPr lang="en-US" sz="1800" dirty="0" smtClean="0">
                <a:solidFill>
                  <a:srgbClr val="FF0000"/>
                </a:solidFill>
              </a:rPr>
              <a:t>e.g. PTSD</a:t>
            </a:r>
            <a:r>
              <a:rPr lang="en-US" sz="1800" dirty="0">
                <a:solidFill>
                  <a:srgbClr val="FF0000"/>
                </a:solidFill>
              </a:rPr>
              <a:t>, substance abuse, anxiety, depression, </a:t>
            </a:r>
            <a:r>
              <a:rPr lang="en-US" sz="1800" dirty="0" smtClean="0">
                <a:solidFill>
                  <a:srgbClr val="FF0000"/>
                </a:solidFill>
              </a:rPr>
              <a:t>suicide, isolation</a:t>
            </a:r>
            <a:r>
              <a:rPr lang="en-US" sz="1800" dirty="0">
                <a:solidFill>
                  <a:srgbClr val="FF0000"/>
                </a:solidFill>
              </a:rPr>
              <a:t>/anomie.   </a:t>
            </a:r>
            <a:endParaRPr lang="en-US" sz="1800" dirty="0" smtClean="0">
              <a:solidFill>
                <a:srgbClr val="FF0000"/>
              </a:solidFill>
            </a:endParaRPr>
          </a:p>
          <a:p>
            <a:endParaRPr lang="en-US" b="1" dirty="0" smtClean="0"/>
          </a:p>
          <a:p>
            <a:pPr algn="ctr"/>
            <a:r>
              <a:rPr lang="en-US" b="1" dirty="0" smtClean="0"/>
              <a:t>RECOVERY HEALTH ISSUES </a:t>
            </a:r>
            <a:r>
              <a:rPr lang="en-US" dirty="0" smtClean="0"/>
              <a:t>(examples) </a:t>
            </a:r>
          </a:p>
          <a:p>
            <a:pPr>
              <a:buFont typeface="Wingdings" charset="2"/>
              <a:buChar char="q"/>
            </a:pPr>
            <a:r>
              <a:rPr lang="en-US" sz="1800" b="1" dirty="0" smtClean="0">
                <a:solidFill>
                  <a:srgbClr val="FF0000"/>
                </a:solidFill>
              </a:rPr>
              <a:t>Slower recovery of disadvantaged vulnerable groups </a:t>
            </a:r>
          </a:p>
          <a:p>
            <a:pPr>
              <a:buFont typeface="Wingdings" charset="2"/>
              <a:buChar char="q"/>
            </a:pPr>
            <a:r>
              <a:rPr lang="en-US" sz="1800" b="1" dirty="0" smtClean="0">
                <a:solidFill>
                  <a:srgbClr val="FF0000"/>
                </a:solidFill>
              </a:rPr>
              <a:t>Elevated housing increases problems for elderly</a:t>
            </a:r>
          </a:p>
          <a:p>
            <a:pPr>
              <a:buFont typeface="Wingdings" charset="2"/>
              <a:buChar char="q"/>
            </a:pPr>
            <a:r>
              <a:rPr lang="en-US" sz="1800" b="1" dirty="0" smtClean="0">
                <a:solidFill>
                  <a:srgbClr val="FF0000"/>
                </a:solidFill>
              </a:rPr>
              <a:t>Changes in access to nutritious food sources affects obesity/diabetes</a:t>
            </a:r>
          </a:p>
          <a:p>
            <a:pPr>
              <a:buFont typeface="Wingdings" charset="2"/>
              <a:buChar char="q"/>
            </a:pPr>
            <a:r>
              <a:rPr lang="en-US" sz="1800" b="1" dirty="0" smtClean="0">
                <a:solidFill>
                  <a:srgbClr val="FF0000"/>
                </a:solidFill>
              </a:rPr>
              <a:t>Relocation may damage social support networks</a:t>
            </a:r>
          </a:p>
        </p:txBody>
      </p:sp>
      <p:graphicFrame>
        <p:nvGraphicFramePr>
          <p:cNvPr id="4" name="Table 3"/>
          <p:cNvGraphicFramePr>
            <a:graphicFrameLocks noGrp="1"/>
          </p:cNvGraphicFramePr>
          <p:nvPr>
            <p:extLst>
              <p:ext uri="{D42A27DB-BD31-4B8C-83A1-F6EECF244321}">
                <p14:modId xmlns:p14="http://schemas.microsoft.com/office/powerpoint/2010/main" val="281804375"/>
              </p:ext>
            </p:extLst>
          </p:nvPr>
        </p:nvGraphicFramePr>
        <p:xfrm>
          <a:off x="595750" y="1254396"/>
          <a:ext cx="8121033" cy="2714205"/>
        </p:xfrm>
        <a:graphic>
          <a:graphicData uri="http://schemas.openxmlformats.org/drawingml/2006/table">
            <a:tbl>
              <a:tblPr firstRow="1" bandRow="1">
                <a:tableStyleId>{5C22544A-7EE6-4342-B048-85BDC9FD1C3A}</a:tableStyleId>
              </a:tblPr>
              <a:tblGrid>
                <a:gridCol w="2707011"/>
                <a:gridCol w="2707011"/>
                <a:gridCol w="2707011"/>
              </a:tblGrid>
              <a:tr h="375184">
                <a:tc>
                  <a:txBody>
                    <a:bodyPr/>
                    <a:lstStyle/>
                    <a:p>
                      <a:r>
                        <a:rPr lang="en-US" dirty="0" smtClean="0"/>
                        <a:t>IMMEDIATE</a:t>
                      </a:r>
                      <a:endParaRPr lang="en-US" dirty="0"/>
                    </a:p>
                  </a:txBody>
                  <a:tcPr/>
                </a:tc>
                <a:tc>
                  <a:txBody>
                    <a:bodyPr/>
                    <a:lstStyle/>
                    <a:p>
                      <a:r>
                        <a:rPr lang="en-US" dirty="0" smtClean="0"/>
                        <a:t>CLEAN-UP</a:t>
                      </a:r>
                      <a:endParaRPr lang="en-US" dirty="0"/>
                    </a:p>
                  </a:txBody>
                  <a:tcPr/>
                </a:tc>
                <a:tc>
                  <a:txBody>
                    <a:bodyPr/>
                    <a:lstStyle/>
                    <a:p>
                      <a:r>
                        <a:rPr lang="en-US" dirty="0" smtClean="0">
                          <a:solidFill>
                            <a:srgbClr val="FF0000"/>
                          </a:solidFill>
                        </a:rPr>
                        <a:t>DELAYED (long term)</a:t>
                      </a:r>
                      <a:endParaRPr lang="en-US" dirty="0">
                        <a:solidFill>
                          <a:srgbClr val="FF0000"/>
                        </a:solidFill>
                      </a:endParaRPr>
                    </a:p>
                  </a:txBody>
                  <a:tcPr/>
                </a:tc>
              </a:tr>
              <a:tr h="337728">
                <a:tc>
                  <a:txBody>
                    <a:bodyPr/>
                    <a:lstStyle/>
                    <a:p>
                      <a:r>
                        <a:rPr lang="en-US" sz="1400" b="1" i="0" dirty="0" smtClean="0"/>
                        <a:t>Injuries</a:t>
                      </a:r>
                      <a:endParaRPr lang="en-US" sz="1400" b="1" i="0" dirty="0"/>
                    </a:p>
                  </a:txBody>
                  <a:tcPr/>
                </a:tc>
                <a:tc>
                  <a:txBody>
                    <a:bodyPr/>
                    <a:lstStyle/>
                    <a:p>
                      <a:r>
                        <a:rPr lang="en-US" sz="1400" b="1" i="0" dirty="0" smtClean="0"/>
                        <a:t>Accidents</a:t>
                      </a:r>
                      <a:endParaRPr lang="en-US" sz="1400" b="1" i="0" dirty="0"/>
                    </a:p>
                  </a:txBody>
                  <a:tcPr/>
                </a:tc>
                <a:tc>
                  <a:txBody>
                    <a:bodyPr/>
                    <a:lstStyle/>
                    <a:p>
                      <a:r>
                        <a:rPr lang="en-US" sz="1400" b="1" i="0" dirty="0" smtClean="0">
                          <a:solidFill>
                            <a:srgbClr val="FF0000"/>
                          </a:solidFill>
                        </a:rPr>
                        <a:t>Mental health problems*</a:t>
                      </a:r>
                      <a:endParaRPr lang="en-US" sz="1400" b="1" i="0" dirty="0">
                        <a:solidFill>
                          <a:srgbClr val="FF0000"/>
                        </a:solidFill>
                      </a:endParaRPr>
                    </a:p>
                  </a:txBody>
                  <a:tcPr/>
                </a:tc>
              </a:tr>
              <a:tr h="337728">
                <a:tc>
                  <a:txBody>
                    <a:bodyPr/>
                    <a:lstStyle/>
                    <a:p>
                      <a:r>
                        <a:rPr lang="en-US" sz="1400" b="1" i="0" dirty="0" smtClean="0"/>
                        <a:t>Allergies</a:t>
                      </a:r>
                      <a:endParaRPr lang="en-US" sz="1400" b="1" i="0" dirty="0"/>
                    </a:p>
                  </a:txBody>
                  <a:tcPr/>
                </a:tc>
                <a:tc>
                  <a:txBody>
                    <a:bodyPr/>
                    <a:lstStyle/>
                    <a:p>
                      <a:r>
                        <a:rPr lang="en-US" sz="1400" b="1" i="0" dirty="0" smtClean="0"/>
                        <a:t>Dehydration</a:t>
                      </a:r>
                      <a:endParaRPr lang="en-US" sz="1400" b="1" i="0" dirty="0"/>
                    </a:p>
                  </a:txBody>
                  <a:tcPr/>
                </a:tc>
                <a:tc>
                  <a:txBody>
                    <a:bodyPr/>
                    <a:lstStyle/>
                    <a:p>
                      <a:r>
                        <a:rPr lang="en-US" sz="1400" b="1" i="0" dirty="0" smtClean="0">
                          <a:solidFill>
                            <a:srgbClr val="FF0000"/>
                          </a:solidFill>
                        </a:rPr>
                        <a:t>Stress-related disorders*</a:t>
                      </a:r>
                      <a:endParaRPr lang="en-US" sz="1400" b="1" i="0" dirty="0">
                        <a:solidFill>
                          <a:srgbClr val="FF0000"/>
                        </a:solidFill>
                      </a:endParaRPr>
                    </a:p>
                  </a:txBody>
                  <a:tcPr/>
                </a:tc>
              </a:tr>
              <a:tr h="337728">
                <a:tc>
                  <a:txBody>
                    <a:bodyPr/>
                    <a:lstStyle/>
                    <a:p>
                      <a:r>
                        <a:rPr lang="en-US" sz="1400" b="1" i="0" dirty="0" smtClean="0"/>
                        <a:t>Disease outbreaks</a:t>
                      </a:r>
                      <a:endParaRPr lang="en-US" sz="1400" b="1" i="0" dirty="0"/>
                    </a:p>
                  </a:txBody>
                  <a:tcPr/>
                </a:tc>
                <a:tc>
                  <a:txBody>
                    <a:bodyPr/>
                    <a:lstStyle/>
                    <a:p>
                      <a:r>
                        <a:rPr lang="en-US" sz="1400" b="1" i="0" dirty="0" smtClean="0"/>
                        <a:t>Heat Exhaustion</a:t>
                      </a:r>
                      <a:endParaRPr lang="en-US" sz="1400" b="1" i="0" dirty="0"/>
                    </a:p>
                  </a:txBody>
                  <a:tcPr/>
                </a:tc>
                <a:tc>
                  <a:txBody>
                    <a:bodyPr/>
                    <a:lstStyle/>
                    <a:p>
                      <a:r>
                        <a:rPr lang="en-US" sz="1400" b="1" i="0" dirty="0" smtClean="0">
                          <a:solidFill>
                            <a:srgbClr val="FF0000"/>
                          </a:solidFill>
                        </a:rPr>
                        <a:t>Nutritional diseases</a:t>
                      </a:r>
                      <a:endParaRPr lang="en-US" sz="1400" b="1" i="0" dirty="0">
                        <a:solidFill>
                          <a:srgbClr val="FF0000"/>
                        </a:solidFill>
                      </a:endParaRPr>
                    </a:p>
                  </a:txBody>
                  <a:tcPr/>
                </a:tc>
              </a:tr>
              <a:tr h="337728">
                <a:tc>
                  <a:txBody>
                    <a:bodyPr/>
                    <a:lstStyle/>
                    <a:p>
                      <a:r>
                        <a:rPr lang="en-US" sz="1400" b="1" i="0" kern="1200" dirty="0" smtClean="0">
                          <a:solidFill>
                            <a:schemeClr val="dk1"/>
                          </a:solidFill>
                          <a:effectLst/>
                          <a:latin typeface="+mn-lt"/>
                          <a:ea typeface="+mn-ea"/>
                          <a:cs typeface="+mn-cs"/>
                        </a:rPr>
                        <a:t>Diarrheal diseases</a:t>
                      </a:r>
                      <a:r>
                        <a:rPr lang="en-US" sz="1400" b="1" i="0" dirty="0" smtClean="0">
                          <a:effectLst/>
                        </a:rPr>
                        <a:t> </a:t>
                      </a:r>
                      <a:endParaRPr lang="en-US" sz="1400" b="1" i="0" dirty="0"/>
                    </a:p>
                  </a:txBody>
                  <a:tcPr/>
                </a:tc>
                <a:tc>
                  <a:txBody>
                    <a:bodyPr/>
                    <a:lstStyle/>
                    <a:p>
                      <a:r>
                        <a:rPr lang="en-US" sz="1400" b="1" i="0" dirty="0" smtClean="0"/>
                        <a:t>Allergic reactions</a:t>
                      </a:r>
                      <a:endParaRPr lang="en-US" sz="1400" b="1" i="0" dirty="0"/>
                    </a:p>
                  </a:txBody>
                  <a:tcPr/>
                </a:tc>
                <a:tc>
                  <a:txBody>
                    <a:bodyPr/>
                    <a:lstStyle/>
                    <a:p>
                      <a:endParaRPr lang="en-US" sz="1400" b="1" i="0" dirty="0"/>
                    </a:p>
                  </a:txBody>
                  <a:tcPr/>
                </a:tc>
              </a:tr>
              <a:tr h="337728">
                <a:tc>
                  <a:txBody>
                    <a:bodyPr/>
                    <a:lstStyle/>
                    <a:p>
                      <a:r>
                        <a:rPr lang="en-US" sz="1400" b="1" i="0" dirty="0" smtClean="0"/>
                        <a:t>Respiratory conditions</a:t>
                      </a:r>
                      <a:endParaRPr lang="en-US" sz="1400" b="1" i="0" dirty="0"/>
                    </a:p>
                  </a:txBody>
                  <a:tcPr/>
                </a:tc>
                <a:tc>
                  <a:txBody>
                    <a:bodyPr/>
                    <a:lstStyle/>
                    <a:p>
                      <a:r>
                        <a:rPr lang="en-US" sz="1400" b="1" i="0" kern="1200" dirty="0" smtClean="0">
                          <a:solidFill>
                            <a:schemeClr val="dk1"/>
                          </a:solidFill>
                          <a:effectLst/>
                          <a:latin typeface="+mn-lt"/>
                          <a:ea typeface="+mn-ea"/>
                          <a:cs typeface="+mn-cs"/>
                        </a:rPr>
                        <a:t>Asthma exacerbation</a:t>
                      </a:r>
                      <a:r>
                        <a:rPr lang="en-US" sz="1400" b="1" i="0" dirty="0" smtClean="0">
                          <a:effectLst/>
                        </a:rPr>
                        <a:t> </a:t>
                      </a:r>
                      <a:endParaRPr lang="en-US" sz="1400" b="1" i="0" dirty="0"/>
                    </a:p>
                  </a:txBody>
                  <a:tcPr/>
                </a:tc>
                <a:tc>
                  <a:txBody>
                    <a:bodyPr/>
                    <a:lstStyle/>
                    <a:p>
                      <a:endParaRPr lang="en-US" sz="1400" b="1" i="0" dirty="0"/>
                    </a:p>
                  </a:txBody>
                  <a:tcPr/>
                </a:tc>
              </a:tr>
              <a:tr h="337728">
                <a:tc>
                  <a:txBody>
                    <a:bodyPr/>
                    <a:lstStyle/>
                    <a:p>
                      <a:r>
                        <a:rPr lang="en-US" sz="1400" b="1" i="0" dirty="0" smtClean="0"/>
                        <a:t>Hypothermia</a:t>
                      </a:r>
                      <a:endParaRPr lang="en-US" sz="1400" b="1" i="0" dirty="0"/>
                    </a:p>
                  </a:txBody>
                  <a:tcPr/>
                </a:tc>
                <a:tc>
                  <a:txBody>
                    <a:bodyPr/>
                    <a:lstStyle/>
                    <a:p>
                      <a:endParaRPr lang="en-US" sz="1400" b="1" i="0"/>
                    </a:p>
                  </a:txBody>
                  <a:tcPr/>
                </a:tc>
                <a:tc>
                  <a:txBody>
                    <a:bodyPr/>
                    <a:lstStyle/>
                    <a:p>
                      <a:endParaRPr lang="en-US" sz="1400" b="1" i="0" dirty="0"/>
                    </a:p>
                  </a:txBody>
                  <a:tcPr/>
                </a:tc>
              </a:tr>
              <a:tr h="312653">
                <a:tc>
                  <a:txBody>
                    <a:bodyPr/>
                    <a:lstStyle/>
                    <a:p>
                      <a:r>
                        <a:rPr lang="en-US" sz="1400" b="1" i="0" dirty="0" smtClean="0"/>
                        <a:t>Poisoning</a:t>
                      </a:r>
                      <a:endParaRPr lang="en-US" sz="1400" b="1" i="0" dirty="0"/>
                    </a:p>
                  </a:txBody>
                  <a:tcPr/>
                </a:tc>
                <a:tc>
                  <a:txBody>
                    <a:bodyPr/>
                    <a:lstStyle/>
                    <a:p>
                      <a:endParaRPr lang="en-US" sz="1400" b="1" i="0"/>
                    </a:p>
                  </a:txBody>
                  <a:tcPr/>
                </a:tc>
                <a:tc>
                  <a:txBody>
                    <a:bodyPr/>
                    <a:lstStyle/>
                    <a:p>
                      <a:endParaRPr lang="en-US" sz="1400" b="1" i="0" dirty="0"/>
                    </a:p>
                  </a:txBody>
                  <a:tcPr/>
                </a:tc>
              </a:tr>
            </a:tbl>
          </a:graphicData>
        </a:graphic>
      </p:graphicFrame>
      <p:sp>
        <p:nvSpPr>
          <p:cNvPr id="5" name="TextBox 4"/>
          <p:cNvSpPr txBox="1"/>
          <p:nvPr/>
        </p:nvSpPr>
        <p:spPr>
          <a:xfrm>
            <a:off x="9735832" y="6538522"/>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0210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POST-DISASTER RECOVERY PROBLEMS</a:t>
            </a:r>
            <a:endParaRPr lang="en-US" b="1"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smtClean="0">
                <a:solidFill>
                  <a:srgbClr val="FF0000"/>
                </a:solidFill>
              </a:rPr>
              <a:t>Recovery is a weak component of hazard management</a:t>
            </a:r>
          </a:p>
          <a:p>
            <a:pPr lvl="1"/>
            <a:r>
              <a:rPr lang="en-US" dirty="0" smtClean="0"/>
              <a:t>Slow, piecemeal, bewildering, contentious, marked by disconnects between decision makers and affected publics  </a:t>
            </a:r>
            <a:endParaRPr lang="en-US" dirty="0"/>
          </a:p>
          <a:p>
            <a:pPr lvl="1"/>
            <a:r>
              <a:rPr lang="en-US" dirty="0"/>
              <a:t>R</a:t>
            </a:r>
            <a:r>
              <a:rPr lang="en-US" dirty="0" smtClean="0"/>
              <a:t>eproduces existing vulnerabilities</a:t>
            </a:r>
          </a:p>
          <a:p>
            <a:pPr lvl="1"/>
            <a:r>
              <a:rPr lang="en-US" dirty="0" smtClean="0"/>
              <a:t>Typically neglects mitigation</a:t>
            </a:r>
          </a:p>
          <a:p>
            <a:pPr lvl="1"/>
            <a:endParaRPr lang="en-US" dirty="0" smtClean="0"/>
          </a:p>
          <a:p>
            <a:r>
              <a:rPr lang="en-US" dirty="0" smtClean="0">
                <a:solidFill>
                  <a:srgbClr val="FF0000"/>
                </a:solidFill>
              </a:rPr>
              <a:t>Without major improvements losses are likely to accelerate</a:t>
            </a:r>
          </a:p>
          <a:p>
            <a:pPr lvl="1"/>
            <a:r>
              <a:rPr lang="en-US" dirty="0"/>
              <a:t>W</a:t>
            </a:r>
            <a:r>
              <a:rPr lang="en-US" dirty="0" smtClean="0"/>
              <a:t>orsening physical risks</a:t>
            </a:r>
          </a:p>
          <a:p>
            <a:pPr lvl="1"/>
            <a:r>
              <a:rPr lang="en-US" dirty="0" smtClean="0"/>
              <a:t>Widening vulnerability gaps </a:t>
            </a:r>
          </a:p>
          <a:p>
            <a:pPr lvl="1"/>
            <a:r>
              <a:rPr lang="en-US" dirty="0"/>
              <a:t>E</a:t>
            </a:r>
            <a:r>
              <a:rPr lang="en-US" dirty="0" smtClean="0"/>
              <a:t>merging new kinds of vulnerabilities</a:t>
            </a:r>
          </a:p>
          <a:p>
            <a:pPr lvl="1"/>
            <a:endParaRPr lang="en-US" dirty="0" smtClean="0"/>
          </a:p>
          <a:p>
            <a:r>
              <a:rPr lang="en-US" b="1" i="1" dirty="0" smtClean="0">
                <a:solidFill>
                  <a:srgbClr val="FF0000"/>
                </a:solidFill>
              </a:rPr>
              <a:t>Health Impact Assessments </a:t>
            </a:r>
            <a:r>
              <a:rPr lang="en-US" dirty="0" smtClean="0">
                <a:solidFill>
                  <a:srgbClr val="FF0000"/>
                </a:solidFill>
              </a:rPr>
              <a:t>are </a:t>
            </a:r>
            <a:r>
              <a:rPr lang="en-US" dirty="0">
                <a:solidFill>
                  <a:srgbClr val="FF0000"/>
                </a:solidFill>
              </a:rPr>
              <a:t>a</a:t>
            </a:r>
            <a:r>
              <a:rPr lang="en-US" dirty="0" smtClean="0">
                <a:solidFill>
                  <a:srgbClr val="FF0000"/>
                </a:solidFill>
              </a:rPr>
              <a:t> promising innovation with potentially large benefits </a:t>
            </a:r>
            <a:endParaRPr lang="en-US" dirty="0">
              <a:solidFill>
                <a:srgbClr val="FF0000"/>
              </a:solidFill>
            </a:endParaRPr>
          </a:p>
          <a:p>
            <a:pPr lvl="1"/>
            <a:r>
              <a:rPr lang="en-US" dirty="0"/>
              <a:t>I</a:t>
            </a:r>
            <a:r>
              <a:rPr lang="en-US" dirty="0" smtClean="0"/>
              <a:t>mproved health for people in disaster impacted communities </a:t>
            </a:r>
          </a:p>
          <a:p>
            <a:pPr lvl="1"/>
            <a:r>
              <a:rPr lang="en-US" dirty="0"/>
              <a:t>S</a:t>
            </a:r>
            <a:r>
              <a:rPr lang="en-US" dirty="0" smtClean="0"/>
              <a:t>ustainable disaster recovery measures that add to hazard resilience</a:t>
            </a:r>
          </a:p>
          <a:p>
            <a:pPr marL="0" indent="0">
              <a:buNone/>
            </a:pPr>
            <a:endParaRPr lang="en-US" dirty="0"/>
          </a:p>
          <a:p>
            <a:endParaRPr lang="en-US" dirty="0"/>
          </a:p>
        </p:txBody>
      </p:sp>
      <p:sp>
        <p:nvSpPr>
          <p:cNvPr id="4" name="TextBox 3"/>
          <p:cNvSpPr txBox="1"/>
          <p:nvPr/>
        </p:nvSpPr>
        <p:spPr>
          <a:xfrm>
            <a:off x="-134701" y="152025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0535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69" y="605498"/>
            <a:ext cx="8914027" cy="812140"/>
          </a:xfrm>
        </p:spPr>
        <p:txBody>
          <a:bodyPr>
            <a:noAutofit/>
          </a:bodyPr>
          <a:lstStyle/>
          <a:p>
            <a:pPr algn="ctr"/>
            <a:r>
              <a:rPr lang="en-US" sz="3200" b="1" dirty="0" smtClean="0"/>
              <a:t>DISASTER DIMENSIONS OF EXISTING HIAs</a:t>
            </a:r>
            <a:endParaRPr lang="en-US" sz="3200" b="1" dirty="0"/>
          </a:p>
        </p:txBody>
      </p:sp>
      <p:sp>
        <p:nvSpPr>
          <p:cNvPr id="3" name="Content Placeholder 2"/>
          <p:cNvSpPr>
            <a:spLocks noGrp="1"/>
          </p:cNvSpPr>
          <p:nvPr>
            <p:ph idx="1"/>
          </p:nvPr>
        </p:nvSpPr>
        <p:spPr>
          <a:xfrm>
            <a:off x="0" y="1600200"/>
            <a:ext cx="9087671" cy="4975286"/>
          </a:xfrm>
        </p:spPr>
        <p:txBody>
          <a:bodyPr>
            <a:normAutofit lnSpcReduction="10000"/>
          </a:bodyPr>
          <a:lstStyle/>
          <a:p>
            <a:r>
              <a:rPr lang="en-US" dirty="0" smtClean="0"/>
              <a:t>350+ ongoing/completed HIAs (mid-2015) </a:t>
            </a:r>
          </a:p>
          <a:p>
            <a:endParaRPr lang="en-US" dirty="0"/>
          </a:p>
          <a:p>
            <a:r>
              <a:rPr lang="en-US" dirty="0" smtClean="0"/>
              <a:t>A </a:t>
            </a:r>
            <a:r>
              <a:rPr lang="en-US" dirty="0"/>
              <a:t>few HIAs make recommendations that strengthen </a:t>
            </a:r>
            <a:r>
              <a:rPr lang="en-US" b="1" i="1" dirty="0">
                <a:solidFill>
                  <a:srgbClr val="FF0000"/>
                </a:solidFill>
              </a:rPr>
              <a:t>short-term responses </a:t>
            </a:r>
            <a:endParaRPr lang="en-US" b="1" i="1" dirty="0" smtClean="0">
              <a:solidFill>
                <a:srgbClr val="FF0000"/>
              </a:solidFill>
            </a:endParaRPr>
          </a:p>
          <a:p>
            <a:pPr lvl="2"/>
            <a:r>
              <a:rPr lang="en-US" dirty="0" smtClean="0">
                <a:solidFill>
                  <a:srgbClr val="FF0000"/>
                </a:solidFill>
              </a:rPr>
              <a:t>Emergency </a:t>
            </a:r>
            <a:r>
              <a:rPr lang="en-US" dirty="0">
                <a:solidFill>
                  <a:srgbClr val="FF0000"/>
                </a:solidFill>
              </a:rPr>
              <a:t>Preparedness</a:t>
            </a:r>
            <a:r>
              <a:rPr lang="en-US" dirty="0">
                <a:solidFill>
                  <a:srgbClr val="FFFF00"/>
                </a:solidFill>
              </a:rPr>
              <a:t> </a:t>
            </a:r>
            <a:r>
              <a:rPr lang="en-US" dirty="0"/>
              <a:t>Plan (Billings, MT)</a:t>
            </a:r>
          </a:p>
          <a:p>
            <a:pPr lvl="2"/>
            <a:r>
              <a:rPr lang="en-US" dirty="0"/>
              <a:t>Denial of permit for facility that hindered </a:t>
            </a:r>
            <a:r>
              <a:rPr lang="en-US" dirty="0">
                <a:solidFill>
                  <a:srgbClr val="FF0000"/>
                </a:solidFill>
              </a:rPr>
              <a:t>emergency evacuation </a:t>
            </a:r>
            <a:r>
              <a:rPr lang="en-US" dirty="0"/>
              <a:t>(Bernalillo County, NM)</a:t>
            </a:r>
          </a:p>
          <a:p>
            <a:pPr lvl="2"/>
            <a:r>
              <a:rPr lang="en-US" dirty="0"/>
              <a:t>Rejection of county plan that hindered </a:t>
            </a:r>
            <a:r>
              <a:rPr lang="en-US" dirty="0">
                <a:solidFill>
                  <a:srgbClr val="FF0000"/>
                </a:solidFill>
              </a:rPr>
              <a:t>emergency evacuation </a:t>
            </a:r>
            <a:r>
              <a:rPr lang="en-US" dirty="0"/>
              <a:t>(Merced County, CA)</a:t>
            </a:r>
          </a:p>
          <a:p>
            <a:endParaRPr lang="en-US" dirty="0" smtClean="0"/>
          </a:p>
          <a:p>
            <a:r>
              <a:rPr lang="en-US" dirty="0" smtClean="0"/>
              <a:t>But natural hazards are generally not included</a:t>
            </a:r>
          </a:p>
          <a:p>
            <a:pPr lvl="2"/>
            <a:r>
              <a:rPr lang="en-US" dirty="0" smtClean="0"/>
              <a:t>Hermosa </a:t>
            </a:r>
            <a:r>
              <a:rPr lang="en-US" dirty="0"/>
              <a:t>Beach, CA oil drilling project omitted climate change risks</a:t>
            </a:r>
          </a:p>
          <a:p>
            <a:pPr lvl="2"/>
            <a:r>
              <a:rPr lang="en-US" dirty="0"/>
              <a:t>Coachella Valley, CA </a:t>
            </a:r>
            <a:r>
              <a:rPr lang="en-US" dirty="0" smtClean="0"/>
              <a:t>omitted </a:t>
            </a:r>
            <a:r>
              <a:rPr lang="en-US" dirty="0"/>
              <a:t>flood risks to proposed developments</a:t>
            </a:r>
          </a:p>
          <a:p>
            <a:pPr marL="457200" lvl="1" indent="0">
              <a:buNone/>
            </a:pPr>
            <a:endParaRPr lang="en-US" dirty="0" smtClean="0"/>
          </a:p>
          <a:p>
            <a:r>
              <a:rPr lang="en-US" dirty="0" smtClean="0"/>
              <a:t>C.20 HIAs address natural hazard reduction directly; most focus on </a:t>
            </a:r>
            <a:r>
              <a:rPr lang="en-US" dirty="0" smtClean="0">
                <a:solidFill>
                  <a:srgbClr val="FF0000"/>
                </a:solidFill>
              </a:rPr>
              <a:t>mitigation of chronic low intensity problems </a:t>
            </a:r>
            <a:r>
              <a:rPr lang="en-US" dirty="0" smtClean="0"/>
              <a:t>(e.g. routine flooding) </a:t>
            </a:r>
          </a:p>
          <a:p>
            <a:pPr lvl="1"/>
            <a:endParaRPr lang="en-US" dirty="0" smtClean="0"/>
          </a:p>
        </p:txBody>
      </p:sp>
    </p:spTree>
    <p:extLst>
      <p:ext uri="{BB962C8B-B14F-4D97-AF65-F5344CB8AC3E}">
        <p14:creationId xmlns:p14="http://schemas.microsoft.com/office/powerpoint/2010/main" val="37007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32" y="-1204474"/>
            <a:ext cx="8959908" cy="1144393"/>
          </a:xfrm>
        </p:spPr>
        <p:txBody>
          <a:bodyPr>
            <a:normAutofit/>
          </a:bodyPr>
          <a:lstStyle/>
          <a:p>
            <a:endParaRPr lang="en-US" sz="32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9253023"/>
              </p:ext>
            </p:extLst>
          </p:nvPr>
        </p:nvGraphicFramePr>
        <p:xfrm>
          <a:off x="172399" y="88764"/>
          <a:ext cx="8869187" cy="7219432"/>
        </p:xfrm>
        <a:graphic>
          <a:graphicData uri="http://schemas.openxmlformats.org/drawingml/2006/table">
            <a:tbl>
              <a:tblPr firstRow="1" bandRow="1">
                <a:tableStyleId>{5C22544A-7EE6-4342-B048-85BDC9FD1C3A}</a:tableStyleId>
              </a:tblPr>
              <a:tblGrid>
                <a:gridCol w="1251270"/>
                <a:gridCol w="2312791"/>
                <a:gridCol w="5305126"/>
              </a:tblGrid>
              <a:tr h="416285">
                <a:tc>
                  <a:txBody>
                    <a:bodyPr/>
                    <a:lstStyle/>
                    <a:p>
                      <a:r>
                        <a:rPr lang="en-US" dirty="0" smtClean="0"/>
                        <a:t>GOAL</a:t>
                      </a:r>
                      <a:endParaRPr lang="en-US" dirty="0"/>
                    </a:p>
                  </a:txBody>
                  <a:tcPr/>
                </a:tc>
                <a:tc>
                  <a:txBody>
                    <a:bodyPr/>
                    <a:lstStyle/>
                    <a:p>
                      <a:r>
                        <a:rPr lang="en-US" dirty="0" smtClean="0"/>
                        <a:t>HIA LOCATION</a:t>
                      </a:r>
                      <a:endParaRPr lang="en-US" dirty="0"/>
                    </a:p>
                  </a:txBody>
                  <a:tcPr/>
                </a:tc>
                <a:tc>
                  <a:txBody>
                    <a:bodyPr/>
                    <a:lstStyle/>
                    <a:p>
                      <a:r>
                        <a:rPr lang="en-US" dirty="0" smtClean="0"/>
                        <a:t>LINKAGE</a:t>
                      </a:r>
                      <a:r>
                        <a:rPr lang="en-US" baseline="0" dirty="0" smtClean="0"/>
                        <a:t> TO DISASTER REDUCTION</a:t>
                      </a:r>
                      <a:endParaRPr lang="en-US" dirty="0"/>
                    </a:p>
                  </a:txBody>
                  <a:tcPr/>
                </a:tc>
              </a:tr>
              <a:tr h="324812">
                <a:tc>
                  <a:txBody>
                    <a:bodyPr/>
                    <a:lstStyle/>
                    <a:p>
                      <a:r>
                        <a:rPr lang="en-US" sz="1500" b="1" i="1" dirty="0" smtClean="0"/>
                        <a:t>Recovery</a:t>
                      </a:r>
                      <a:endParaRPr lang="en-US" sz="1500" b="1" i="1" dirty="0"/>
                    </a:p>
                  </a:txBody>
                  <a:tcPr/>
                </a:tc>
                <a:tc>
                  <a:txBody>
                    <a:bodyPr/>
                    <a:lstStyle/>
                    <a:p>
                      <a:r>
                        <a:rPr lang="en-US" sz="1500" b="1" i="1" dirty="0" smtClean="0"/>
                        <a:t>Galveston, TX</a:t>
                      </a:r>
                      <a:endParaRPr lang="en-US" sz="1500" b="1" i="1" dirty="0"/>
                    </a:p>
                  </a:txBody>
                  <a:tcPr/>
                </a:tc>
                <a:tc>
                  <a:txBody>
                    <a:bodyPr/>
                    <a:lstStyle/>
                    <a:p>
                      <a:r>
                        <a:rPr lang="en-US" sz="1500" b="1" i="1" dirty="0" smtClean="0">
                          <a:solidFill>
                            <a:srgbClr val="3366FF"/>
                          </a:solidFill>
                        </a:rPr>
                        <a:t>Replacement of housing </a:t>
                      </a:r>
                      <a:r>
                        <a:rPr lang="en-US" sz="1500" b="1" i="1" dirty="0" smtClean="0"/>
                        <a:t>destroyed by </a:t>
                      </a:r>
                      <a:r>
                        <a:rPr lang="en-US" sz="1500" b="1" i="1" dirty="0" smtClean="0">
                          <a:solidFill>
                            <a:srgbClr val="FF0000"/>
                          </a:solidFill>
                        </a:rPr>
                        <a:t>hurricane</a:t>
                      </a:r>
                      <a:r>
                        <a:rPr lang="en-US" sz="1500" b="1" i="1" dirty="0" smtClean="0"/>
                        <a:t> Ike</a:t>
                      </a:r>
                      <a:endParaRPr lang="en-US" sz="1500" b="1" i="1" dirty="0"/>
                    </a:p>
                  </a:txBody>
                  <a:tcPr/>
                </a:tc>
              </a:tr>
              <a:tr h="432138">
                <a:tc>
                  <a:txBody>
                    <a:bodyPr/>
                    <a:lstStyle/>
                    <a:p>
                      <a:r>
                        <a:rPr lang="en-US" sz="1500" b="1" i="1" dirty="0" smtClean="0"/>
                        <a:t>Recovery</a:t>
                      </a:r>
                      <a:endParaRPr lang="en-US" sz="1500" b="1" i="1" dirty="0"/>
                    </a:p>
                  </a:txBody>
                  <a:tcPr/>
                </a:tc>
                <a:tc>
                  <a:txBody>
                    <a:bodyPr/>
                    <a:lstStyle/>
                    <a:p>
                      <a:r>
                        <a:rPr lang="en-US" sz="1500" b="1" i="1" dirty="0" smtClean="0"/>
                        <a:t>Little Egg Harbor, NJ</a:t>
                      </a:r>
                      <a:endParaRPr lang="en-US" sz="1500" b="1" i="1" dirty="0"/>
                    </a:p>
                  </a:txBody>
                  <a:tcPr/>
                </a:tc>
                <a:tc>
                  <a:txBody>
                    <a:bodyPr/>
                    <a:lstStyle/>
                    <a:p>
                      <a:r>
                        <a:rPr lang="en-US" sz="1500" b="1" i="1" dirty="0" smtClean="0">
                          <a:solidFill>
                            <a:srgbClr val="3366FF"/>
                          </a:solidFill>
                        </a:rPr>
                        <a:t>Buyout scenarios </a:t>
                      </a:r>
                      <a:r>
                        <a:rPr lang="en-US" sz="1500" b="1" i="1" dirty="0" smtClean="0"/>
                        <a:t>for properties affected by </a:t>
                      </a:r>
                      <a:r>
                        <a:rPr lang="en-US" sz="1500" b="1" i="1" dirty="0" smtClean="0">
                          <a:solidFill>
                            <a:srgbClr val="FF0000"/>
                          </a:solidFill>
                        </a:rPr>
                        <a:t>hurricane</a:t>
                      </a:r>
                      <a:r>
                        <a:rPr lang="en-US" sz="1500" b="1" i="1" dirty="0" smtClean="0"/>
                        <a:t> Sandy</a:t>
                      </a:r>
                      <a:endParaRPr lang="en-US" sz="1500" b="1" i="1" dirty="0"/>
                    </a:p>
                  </a:txBody>
                  <a:tcPr/>
                </a:tc>
              </a:tr>
              <a:tr h="324812">
                <a:tc>
                  <a:txBody>
                    <a:bodyPr/>
                    <a:lstStyle/>
                    <a:p>
                      <a:r>
                        <a:rPr lang="en-US" sz="1500" b="1" i="1" dirty="0" smtClean="0"/>
                        <a:t>Recovery</a:t>
                      </a:r>
                      <a:endParaRPr lang="en-US" sz="1500" b="1" i="1" dirty="0"/>
                    </a:p>
                  </a:txBody>
                  <a:tcPr/>
                </a:tc>
                <a:tc>
                  <a:txBody>
                    <a:bodyPr/>
                    <a:lstStyle/>
                    <a:p>
                      <a:r>
                        <a:rPr lang="en-US" sz="1500" b="1" i="1" dirty="0" smtClean="0"/>
                        <a:t>Hoboken, NJ</a:t>
                      </a:r>
                      <a:endParaRPr lang="en-US" sz="1500" b="1" i="1" dirty="0"/>
                    </a:p>
                  </a:txBody>
                  <a:tcPr/>
                </a:tc>
                <a:tc>
                  <a:txBody>
                    <a:bodyPr/>
                    <a:lstStyle/>
                    <a:p>
                      <a:r>
                        <a:rPr lang="en-US" sz="1500" b="1" i="1" dirty="0" smtClean="0"/>
                        <a:t>Post-Sandy</a:t>
                      </a:r>
                      <a:r>
                        <a:rPr lang="en-US" sz="1500" b="1" i="1" baseline="0" dirty="0" smtClean="0"/>
                        <a:t> c</a:t>
                      </a:r>
                      <a:r>
                        <a:rPr lang="en-US" sz="1500" b="1" i="1" dirty="0" smtClean="0"/>
                        <a:t>omprehensive </a:t>
                      </a:r>
                      <a:r>
                        <a:rPr lang="en-US" sz="1500" b="1" i="1" dirty="0" smtClean="0">
                          <a:solidFill>
                            <a:srgbClr val="FF0000"/>
                          </a:solidFill>
                        </a:rPr>
                        <a:t>storm</a:t>
                      </a:r>
                      <a:r>
                        <a:rPr lang="en-US" sz="1500" b="1" i="1" dirty="0" smtClean="0"/>
                        <a:t> </a:t>
                      </a:r>
                      <a:r>
                        <a:rPr lang="en-US" sz="1500" b="1" i="1" dirty="0" smtClean="0">
                          <a:solidFill>
                            <a:srgbClr val="3366FF"/>
                          </a:solidFill>
                        </a:rPr>
                        <a:t>water management plan</a:t>
                      </a:r>
                      <a:endParaRPr lang="en-US" sz="1500" b="1" i="1" dirty="0">
                        <a:solidFill>
                          <a:srgbClr val="3366FF"/>
                        </a:solidFill>
                      </a:endParaRPr>
                    </a:p>
                  </a:txBody>
                  <a:tcPr/>
                </a:tc>
              </a:tr>
              <a:tr h="379689">
                <a:tc>
                  <a:txBody>
                    <a:bodyPr/>
                    <a:lstStyle/>
                    <a:p>
                      <a:r>
                        <a:rPr lang="en-US" sz="1500" dirty="0" smtClean="0"/>
                        <a:t>Mitigation</a:t>
                      </a:r>
                      <a:endParaRPr lang="en-US" sz="1500" dirty="0"/>
                    </a:p>
                  </a:txBody>
                  <a:tcPr/>
                </a:tc>
                <a:tc>
                  <a:txBody>
                    <a:bodyPr/>
                    <a:lstStyle/>
                    <a:p>
                      <a:r>
                        <a:rPr lang="en-US" sz="1500" dirty="0" smtClean="0"/>
                        <a:t>Cana Martin, PR</a:t>
                      </a:r>
                      <a:endParaRPr lang="en-US" sz="1500" dirty="0"/>
                    </a:p>
                  </a:txBody>
                  <a:tcPr/>
                </a:tc>
                <a:tc>
                  <a:txBody>
                    <a:bodyPr/>
                    <a:lstStyle/>
                    <a:p>
                      <a:r>
                        <a:rPr lang="en-US" sz="1500" dirty="0" smtClean="0">
                          <a:solidFill>
                            <a:srgbClr val="3366FF"/>
                          </a:solidFill>
                        </a:rPr>
                        <a:t>Dredging and sewer projects </a:t>
                      </a:r>
                      <a:r>
                        <a:rPr lang="en-US" sz="1500" dirty="0" smtClean="0"/>
                        <a:t>in chronically </a:t>
                      </a:r>
                      <a:r>
                        <a:rPr lang="en-US" sz="1500" dirty="0" smtClean="0">
                          <a:solidFill>
                            <a:srgbClr val="FF0000"/>
                          </a:solidFill>
                        </a:rPr>
                        <a:t>flood</a:t>
                      </a:r>
                      <a:r>
                        <a:rPr lang="en-US" sz="1500" dirty="0" smtClean="0"/>
                        <a:t> prone area</a:t>
                      </a:r>
                      <a:endParaRPr lang="en-US" sz="1500" dirty="0"/>
                    </a:p>
                  </a:txBody>
                  <a:tcPr/>
                </a:tc>
              </a:tr>
              <a:tr h="409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Proctor Creek, Atlanta, GA</a:t>
                      </a:r>
                      <a:endParaRPr lang="en-US" sz="1500" dirty="0"/>
                    </a:p>
                  </a:txBody>
                  <a:tcPr/>
                </a:tc>
                <a:tc>
                  <a:txBody>
                    <a:bodyPr/>
                    <a:lstStyle/>
                    <a:p>
                      <a:r>
                        <a:rPr lang="en-US" sz="1500" dirty="0" smtClean="0">
                          <a:solidFill>
                            <a:srgbClr val="3366FF"/>
                          </a:solidFill>
                        </a:rPr>
                        <a:t>Green infrastructure </a:t>
                      </a:r>
                      <a:r>
                        <a:rPr lang="en-US" sz="1500" dirty="0" smtClean="0"/>
                        <a:t>in chronically </a:t>
                      </a:r>
                      <a:r>
                        <a:rPr lang="en-US" sz="1500" dirty="0" smtClean="0">
                          <a:solidFill>
                            <a:srgbClr val="FF0000"/>
                          </a:solidFill>
                        </a:rPr>
                        <a:t>flood</a:t>
                      </a:r>
                      <a:r>
                        <a:rPr lang="en-US" sz="1500" dirty="0" smtClean="0"/>
                        <a:t> prone area</a:t>
                      </a:r>
                      <a:endParaRPr lang="en-US" sz="1500" dirty="0"/>
                    </a:p>
                  </a:txBody>
                  <a:tcPr/>
                </a:tc>
              </a:tr>
              <a:tr h="4321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Cole</a:t>
                      </a:r>
                      <a:r>
                        <a:rPr lang="en-US" sz="1500" baseline="0" dirty="0" smtClean="0"/>
                        <a:t> Creek, Omaha, NE</a:t>
                      </a:r>
                      <a:endParaRPr lang="en-US" sz="1500" dirty="0"/>
                    </a:p>
                  </a:txBody>
                  <a:tcPr/>
                </a:tc>
                <a:tc>
                  <a:txBody>
                    <a:bodyPr/>
                    <a:lstStyle/>
                    <a:p>
                      <a:r>
                        <a:rPr lang="en-US" sz="1500" dirty="0" smtClean="0"/>
                        <a:t>Use of vacant lots created by </a:t>
                      </a:r>
                      <a:r>
                        <a:rPr lang="en-US" sz="1500" dirty="0" smtClean="0">
                          <a:solidFill>
                            <a:srgbClr val="FF0000"/>
                          </a:solidFill>
                        </a:rPr>
                        <a:t>flood</a:t>
                      </a:r>
                      <a:r>
                        <a:rPr lang="en-US" sz="1500" dirty="0" smtClean="0"/>
                        <a:t> </a:t>
                      </a:r>
                      <a:r>
                        <a:rPr lang="en-US" sz="1500" dirty="0" smtClean="0">
                          <a:solidFill>
                            <a:srgbClr val="3366FF"/>
                          </a:solidFill>
                        </a:rPr>
                        <a:t>buyouts</a:t>
                      </a:r>
                      <a:r>
                        <a:rPr lang="en-US" sz="1500" baseline="0" dirty="0" smtClean="0"/>
                        <a:t> &amp; </a:t>
                      </a:r>
                      <a:r>
                        <a:rPr lang="en-US" sz="1500" baseline="0" dirty="0" smtClean="0">
                          <a:solidFill>
                            <a:srgbClr val="FF0000"/>
                          </a:solidFill>
                        </a:rPr>
                        <a:t>erosion</a:t>
                      </a:r>
                      <a:r>
                        <a:rPr lang="en-US" sz="1500" baseline="0" dirty="0" smtClean="0"/>
                        <a:t> </a:t>
                      </a:r>
                      <a:r>
                        <a:rPr lang="en-US" sz="1500" baseline="0" dirty="0" smtClean="0">
                          <a:solidFill>
                            <a:srgbClr val="3366FF"/>
                          </a:solidFill>
                        </a:rPr>
                        <a:t>control</a:t>
                      </a:r>
                      <a:endParaRPr lang="en-US" sz="1500" dirty="0">
                        <a:solidFill>
                          <a:srgbClr val="3366FF"/>
                        </a:solidFill>
                      </a:endParaRPr>
                    </a:p>
                  </a:txBody>
                  <a:tcPr/>
                </a:tc>
              </a:tr>
              <a:tr h="32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Ann Arbor, MI</a:t>
                      </a:r>
                      <a:endParaRPr lang="en-US" sz="1500" dirty="0"/>
                    </a:p>
                  </a:txBody>
                  <a:tcPr/>
                </a:tc>
                <a:tc>
                  <a:txBody>
                    <a:bodyPr/>
                    <a:lstStyle/>
                    <a:p>
                      <a:r>
                        <a:rPr lang="en-US" sz="1500" dirty="0" smtClean="0">
                          <a:solidFill>
                            <a:srgbClr val="3366FF"/>
                          </a:solidFill>
                        </a:rPr>
                        <a:t>Urban forestry </a:t>
                      </a:r>
                      <a:r>
                        <a:rPr lang="en-US" sz="1500" dirty="0" smtClean="0"/>
                        <a:t>as aid to </a:t>
                      </a:r>
                      <a:r>
                        <a:rPr lang="en-US" sz="1500" dirty="0" smtClean="0">
                          <a:solidFill>
                            <a:srgbClr val="FF0000"/>
                          </a:solidFill>
                        </a:rPr>
                        <a:t>high temperature </a:t>
                      </a:r>
                      <a:r>
                        <a:rPr lang="en-US" sz="1500" dirty="0" smtClean="0"/>
                        <a:t>reduction</a:t>
                      </a:r>
                      <a:endParaRPr lang="en-US" sz="1500" dirty="0"/>
                    </a:p>
                  </a:txBody>
                  <a:tcPr/>
                </a:tc>
              </a:tr>
              <a:tr h="32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Delaware County, OH</a:t>
                      </a:r>
                      <a:endParaRPr lang="en-US" sz="1500" dirty="0"/>
                    </a:p>
                  </a:txBody>
                  <a:tcPr/>
                </a:tc>
                <a:tc>
                  <a:txBody>
                    <a:bodyPr/>
                    <a:lstStyle/>
                    <a:p>
                      <a:r>
                        <a:rPr lang="en-US" sz="1500" dirty="0" smtClean="0">
                          <a:solidFill>
                            <a:srgbClr val="FF0000"/>
                          </a:solidFill>
                        </a:rPr>
                        <a:t>Storm</a:t>
                      </a:r>
                      <a:r>
                        <a:rPr lang="en-US" sz="1500" dirty="0" smtClean="0"/>
                        <a:t> water </a:t>
                      </a:r>
                      <a:r>
                        <a:rPr lang="en-US" sz="1500" dirty="0" smtClean="0">
                          <a:solidFill>
                            <a:srgbClr val="3366FF"/>
                          </a:solidFill>
                        </a:rPr>
                        <a:t>runoff control </a:t>
                      </a:r>
                      <a:r>
                        <a:rPr lang="en-US" sz="1500" dirty="0" smtClean="0"/>
                        <a:t>from new shopping mall</a:t>
                      </a:r>
                      <a:endParaRPr lang="en-US" sz="1500" dirty="0"/>
                    </a:p>
                  </a:txBody>
                  <a:tcPr/>
                </a:tc>
              </a:tr>
              <a:tr h="32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Marin County, CA</a:t>
                      </a:r>
                      <a:endParaRPr lang="en-US" sz="1500" dirty="0"/>
                    </a:p>
                  </a:txBody>
                  <a:tcPr/>
                </a:tc>
                <a:tc>
                  <a:txBody>
                    <a:bodyPr/>
                    <a:lstStyle/>
                    <a:p>
                      <a:r>
                        <a:rPr lang="en-US" sz="1500" dirty="0" smtClean="0">
                          <a:solidFill>
                            <a:srgbClr val="3366FF"/>
                          </a:solidFill>
                        </a:rPr>
                        <a:t>Housing code </a:t>
                      </a:r>
                      <a:r>
                        <a:rPr lang="en-US" sz="1500" dirty="0" smtClean="0"/>
                        <a:t>enforcement in </a:t>
                      </a:r>
                      <a:r>
                        <a:rPr lang="en-US" sz="1500" dirty="0" smtClean="0">
                          <a:solidFill>
                            <a:srgbClr val="FF0000"/>
                          </a:solidFill>
                        </a:rPr>
                        <a:t>poor drainage </a:t>
                      </a:r>
                      <a:r>
                        <a:rPr lang="en-US" sz="1500" dirty="0" smtClean="0"/>
                        <a:t>area</a:t>
                      </a:r>
                      <a:endParaRPr lang="en-US" sz="1500" dirty="0"/>
                    </a:p>
                  </a:txBody>
                  <a:tcPr/>
                </a:tc>
              </a:tr>
              <a:tr h="32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Rochester, NY</a:t>
                      </a:r>
                      <a:endParaRPr lang="en-US" sz="1500" dirty="0"/>
                    </a:p>
                  </a:txBody>
                  <a:tcPr/>
                </a:tc>
                <a:tc>
                  <a:txBody>
                    <a:bodyPr/>
                    <a:lstStyle/>
                    <a:p>
                      <a:r>
                        <a:rPr lang="en-US" sz="1500" dirty="0" smtClean="0"/>
                        <a:t>Changes in lakefront</a:t>
                      </a:r>
                      <a:r>
                        <a:rPr lang="en-US" sz="1500" baseline="0" dirty="0" smtClean="0"/>
                        <a:t> </a:t>
                      </a:r>
                      <a:r>
                        <a:rPr lang="en-US" sz="1500" baseline="0" dirty="0" smtClean="0">
                          <a:solidFill>
                            <a:srgbClr val="FF0000"/>
                          </a:solidFill>
                        </a:rPr>
                        <a:t>storm</a:t>
                      </a:r>
                      <a:r>
                        <a:rPr lang="en-US" sz="1500" baseline="0" dirty="0" smtClean="0"/>
                        <a:t> </a:t>
                      </a:r>
                      <a:r>
                        <a:rPr lang="en-US" sz="1500" baseline="0" dirty="0" smtClean="0">
                          <a:solidFill>
                            <a:srgbClr val="3366FF"/>
                          </a:solidFill>
                        </a:rPr>
                        <a:t>water management</a:t>
                      </a:r>
                      <a:endParaRPr lang="en-US" sz="1500" dirty="0">
                        <a:solidFill>
                          <a:srgbClr val="3366FF"/>
                        </a:solidFill>
                      </a:endParaRPr>
                    </a:p>
                  </a:txBody>
                  <a:tcPr/>
                </a:tc>
              </a:tr>
              <a:tr h="32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Chicago, IL</a:t>
                      </a:r>
                      <a:endParaRPr lang="en-US" sz="1500" dirty="0"/>
                    </a:p>
                  </a:txBody>
                  <a:tcPr/>
                </a:tc>
                <a:tc>
                  <a:txBody>
                    <a:bodyPr/>
                    <a:lstStyle/>
                    <a:p>
                      <a:r>
                        <a:rPr lang="en-US" sz="1500" dirty="0" smtClean="0"/>
                        <a:t>“Smart” </a:t>
                      </a:r>
                      <a:r>
                        <a:rPr lang="en-US" sz="1500" dirty="0" smtClean="0">
                          <a:solidFill>
                            <a:srgbClr val="3366FF"/>
                          </a:solidFill>
                        </a:rPr>
                        <a:t>power cutoffs </a:t>
                      </a:r>
                      <a:r>
                        <a:rPr lang="en-US" sz="1500" dirty="0" smtClean="0"/>
                        <a:t>to elderly during </a:t>
                      </a:r>
                      <a:r>
                        <a:rPr lang="en-US" sz="1500" dirty="0" smtClean="0">
                          <a:solidFill>
                            <a:srgbClr val="FF0000"/>
                          </a:solidFill>
                        </a:rPr>
                        <a:t>cold/heat </a:t>
                      </a:r>
                      <a:r>
                        <a:rPr lang="en-US" sz="1500" dirty="0" smtClean="0"/>
                        <a:t>extremes</a:t>
                      </a:r>
                      <a:endParaRPr lang="en-US" sz="1500" dirty="0"/>
                    </a:p>
                  </a:txBody>
                  <a:tcPr/>
                </a:tc>
              </a:tr>
              <a:tr h="32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Placer County, CA</a:t>
                      </a:r>
                      <a:endParaRPr lang="en-US" sz="1500" dirty="0"/>
                    </a:p>
                  </a:txBody>
                  <a:tcPr/>
                </a:tc>
                <a:tc>
                  <a:txBody>
                    <a:bodyPr/>
                    <a:lstStyle/>
                    <a:p>
                      <a:r>
                        <a:rPr lang="en-US" sz="1500" dirty="0" smtClean="0"/>
                        <a:t>Healthy</a:t>
                      </a:r>
                      <a:r>
                        <a:rPr lang="en-US" sz="1500" baseline="0" dirty="0" smtClean="0"/>
                        <a:t> </a:t>
                      </a:r>
                      <a:r>
                        <a:rPr lang="en-US" sz="1500" baseline="0" dirty="0" smtClean="0">
                          <a:solidFill>
                            <a:srgbClr val="3366FF"/>
                          </a:solidFill>
                        </a:rPr>
                        <a:t>forest management </a:t>
                      </a:r>
                      <a:r>
                        <a:rPr lang="en-US" sz="1500" baseline="0" dirty="0" smtClean="0"/>
                        <a:t>for reduction of </a:t>
                      </a:r>
                      <a:r>
                        <a:rPr lang="en-US" sz="1500" baseline="0" dirty="0" smtClean="0">
                          <a:solidFill>
                            <a:srgbClr val="FF0000"/>
                          </a:solidFill>
                        </a:rPr>
                        <a:t>wildfire </a:t>
                      </a:r>
                      <a:r>
                        <a:rPr lang="en-US" sz="1500" baseline="0" dirty="0" smtClean="0"/>
                        <a:t>risk</a:t>
                      </a:r>
                      <a:endParaRPr lang="en-US" sz="1500" dirty="0"/>
                    </a:p>
                  </a:txBody>
                  <a:tcPr/>
                </a:tc>
              </a:tr>
              <a:tr h="425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Greenville, WI</a:t>
                      </a:r>
                      <a:endParaRPr lang="en-US" sz="1500" dirty="0"/>
                    </a:p>
                  </a:txBody>
                  <a:tcPr/>
                </a:tc>
                <a:tc>
                  <a:txBody>
                    <a:bodyPr/>
                    <a:lstStyle/>
                    <a:p>
                      <a:r>
                        <a:rPr lang="en-US" sz="1500" dirty="0" smtClean="0"/>
                        <a:t>Ground water contamination from </a:t>
                      </a:r>
                      <a:r>
                        <a:rPr lang="en-US" sz="1500" dirty="0" smtClean="0">
                          <a:solidFill>
                            <a:srgbClr val="FF0000"/>
                          </a:solidFill>
                        </a:rPr>
                        <a:t>hazardous material </a:t>
                      </a:r>
                      <a:r>
                        <a:rPr lang="en-US" sz="1500" dirty="0" smtClean="0"/>
                        <a:t>storage</a:t>
                      </a:r>
                      <a:endParaRPr lang="en-US" sz="1500" dirty="0"/>
                    </a:p>
                  </a:txBody>
                  <a:tcPr/>
                </a:tc>
              </a:tr>
              <a:tr h="32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Fitchburg, WI</a:t>
                      </a:r>
                      <a:endParaRPr lang="en-US" sz="1500" dirty="0"/>
                    </a:p>
                  </a:txBody>
                  <a:tcPr/>
                </a:tc>
                <a:tc>
                  <a:txBody>
                    <a:bodyPr/>
                    <a:lstStyle/>
                    <a:p>
                      <a:r>
                        <a:rPr lang="en-US" sz="1500" dirty="0" smtClean="0">
                          <a:solidFill>
                            <a:srgbClr val="FF0000"/>
                          </a:solidFill>
                        </a:rPr>
                        <a:t>Flood</a:t>
                      </a:r>
                      <a:r>
                        <a:rPr lang="en-US" sz="1500" dirty="0" smtClean="0">
                          <a:solidFill>
                            <a:srgbClr val="3366FF"/>
                          </a:solidFill>
                        </a:rPr>
                        <a:t> reduction </a:t>
                      </a:r>
                      <a:r>
                        <a:rPr lang="en-US" sz="1500" dirty="0" smtClean="0"/>
                        <a:t>in vicinity of golf course</a:t>
                      </a:r>
                      <a:endParaRPr lang="en-US" sz="1500" dirty="0"/>
                    </a:p>
                  </a:txBody>
                  <a:tcPr/>
                </a:tc>
              </a:tr>
              <a:tr h="324812">
                <a:tc>
                  <a:txBody>
                    <a:bodyPr/>
                    <a:lstStyle/>
                    <a:p>
                      <a:r>
                        <a:rPr lang="en-US" sz="1500" dirty="0" smtClean="0"/>
                        <a:t>Mitigation</a:t>
                      </a:r>
                      <a:endParaRPr lang="en-US" sz="1500" dirty="0"/>
                    </a:p>
                  </a:txBody>
                  <a:tcPr/>
                </a:tc>
                <a:tc>
                  <a:txBody>
                    <a:bodyPr/>
                    <a:lstStyle/>
                    <a:p>
                      <a:r>
                        <a:rPr lang="en-US" sz="1500" dirty="0" smtClean="0"/>
                        <a:t>State of Kentucky</a:t>
                      </a:r>
                      <a:endParaRPr lang="en-US" sz="1500" dirty="0"/>
                    </a:p>
                  </a:txBody>
                  <a:tcPr/>
                </a:tc>
                <a:tc>
                  <a:txBody>
                    <a:bodyPr/>
                    <a:lstStyle/>
                    <a:p>
                      <a:r>
                        <a:rPr lang="en-US" sz="1500" dirty="0" smtClean="0">
                          <a:solidFill>
                            <a:srgbClr val="3366FF"/>
                          </a:solidFill>
                        </a:rPr>
                        <a:t>Clean energy </a:t>
                      </a:r>
                      <a:r>
                        <a:rPr lang="en-US" sz="1500" dirty="0" smtClean="0"/>
                        <a:t>in mined area subject to </a:t>
                      </a:r>
                      <a:r>
                        <a:rPr lang="en-US" sz="1500" dirty="0" smtClean="0">
                          <a:solidFill>
                            <a:srgbClr val="FF0000"/>
                          </a:solidFill>
                        </a:rPr>
                        <a:t>landslides</a:t>
                      </a:r>
                      <a:r>
                        <a:rPr lang="en-US" sz="1500" dirty="0" smtClean="0"/>
                        <a:t> and </a:t>
                      </a:r>
                      <a:r>
                        <a:rPr lang="en-US" sz="1500" dirty="0" smtClean="0">
                          <a:solidFill>
                            <a:srgbClr val="FF0000"/>
                          </a:solidFill>
                        </a:rPr>
                        <a:t>floods</a:t>
                      </a:r>
                      <a:endParaRPr lang="en-US" sz="1500" dirty="0">
                        <a:solidFill>
                          <a:srgbClr val="FF0000"/>
                        </a:solidFill>
                      </a:endParaRPr>
                    </a:p>
                  </a:txBody>
                  <a:tcPr/>
                </a:tc>
              </a:tr>
              <a:tr h="32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Mitigation</a:t>
                      </a:r>
                    </a:p>
                  </a:txBody>
                  <a:tcPr/>
                </a:tc>
                <a:tc>
                  <a:txBody>
                    <a:bodyPr/>
                    <a:lstStyle/>
                    <a:p>
                      <a:r>
                        <a:rPr lang="en-US" sz="1500" dirty="0" smtClean="0"/>
                        <a:t>State of California</a:t>
                      </a:r>
                      <a:endParaRPr lang="en-US" sz="1500" dirty="0"/>
                    </a:p>
                  </a:txBody>
                  <a:tcPr/>
                </a:tc>
                <a:tc>
                  <a:txBody>
                    <a:bodyPr/>
                    <a:lstStyle/>
                    <a:p>
                      <a:r>
                        <a:rPr lang="en-US" sz="1500" dirty="0" smtClean="0">
                          <a:solidFill>
                            <a:srgbClr val="3366FF"/>
                          </a:solidFill>
                        </a:rPr>
                        <a:t>Drinking water alternatives </a:t>
                      </a:r>
                      <a:r>
                        <a:rPr lang="en-US" sz="1500" dirty="0" smtClean="0"/>
                        <a:t>in </a:t>
                      </a:r>
                      <a:r>
                        <a:rPr lang="en-US" sz="1500" dirty="0" smtClean="0">
                          <a:solidFill>
                            <a:srgbClr val="FF0000"/>
                          </a:solidFill>
                        </a:rPr>
                        <a:t>drought</a:t>
                      </a:r>
                      <a:r>
                        <a:rPr lang="en-US" sz="1500" dirty="0" smtClean="0"/>
                        <a:t> affected areas</a:t>
                      </a:r>
                      <a:endParaRPr lang="en-US" sz="1500" dirty="0"/>
                    </a:p>
                  </a:txBody>
                  <a:tcPr/>
                </a:tc>
              </a:tr>
              <a:tr h="4321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dirty="0" smtClean="0"/>
                        <a:t>Preparedness</a:t>
                      </a:r>
                    </a:p>
                  </a:txBody>
                  <a:tcPr/>
                </a:tc>
                <a:tc>
                  <a:txBody>
                    <a:bodyPr/>
                    <a:lstStyle/>
                    <a:p>
                      <a:r>
                        <a:rPr lang="en-US" sz="1500" b="0" i="1" dirty="0" smtClean="0"/>
                        <a:t>Various CA counties</a:t>
                      </a:r>
                      <a:endParaRPr lang="en-US" sz="1500" b="0" i="1" dirty="0"/>
                    </a:p>
                  </a:txBody>
                  <a:tcPr/>
                </a:tc>
                <a:tc>
                  <a:txBody>
                    <a:bodyPr/>
                    <a:lstStyle/>
                    <a:p>
                      <a:r>
                        <a:rPr lang="en-US" sz="1500" b="0" i="1" dirty="0" smtClean="0">
                          <a:solidFill>
                            <a:srgbClr val="FF0000"/>
                          </a:solidFill>
                        </a:rPr>
                        <a:t>Earthquake</a:t>
                      </a:r>
                      <a:r>
                        <a:rPr lang="en-US" sz="1500" b="0" i="1" dirty="0" smtClean="0"/>
                        <a:t> effects in San Francisco Bay area</a:t>
                      </a:r>
                      <a:endParaRPr lang="en-US" sz="1500" b="0" i="1" dirty="0"/>
                    </a:p>
                  </a:txBody>
                  <a:tcPr/>
                </a:tc>
              </a:tr>
            </a:tbl>
          </a:graphicData>
        </a:graphic>
      </p:graphicFrame>
    </p:spTree>
    <p:extLst>
      <p:ext uri="{BB962C8B-B14F-4D97-AF65-F5344CB8AC3E}">
        <p14:creationId xmlns:p14="http://schemas.microsoft.com/office/powerpoint/2010/main" val="176376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77" y="609600"/>
            <a:ext cx="8779494" cy="808038"/>
          </a:xfrm>
        </p:spPr>
        <p:txBody>
          <a:bodyPr/>
          <a:lstStyle/>
          <a:p>
            <a:pPr algn="ctr"/>
            <a:r>
              <a:rPr lang="en-US" sz="2000" b="1" dirty="0" smtClean="0"/>
              <a:t>“Making </a:t>
            </a:r>
            <a:r>
              <a:rPr lang="en-US" sz="2000" b="1" dirty="0"/>
              <a:t>Healthier Decisions about Disaster </a:t>
            </a:r>
            <a:r>
              <a:rPr lang="en-US" sz="2000" b="1" dirty="0" smtClean="0"/>
              <a:t>Recovery: Opportunities </a:t>
            </a:r>
            <a:r>
              <a:rPr lang="en-US" sz="2000" b="1" dirty="0"/>
              <a:t>for the use of Health Impact </a:t>
            </a:r>
            <a:r>
              <a:rPr lang="en-US" sz="2000" b="1" dirty="0" smtClean="0"/>
              <a:t>Assessments”</a:t>
            </a:r>
            <a:endParaRPr lang="en-US" sz="2000" b="1" dirty="0"/>
          </a:p>
        </p:txBody>
      </p:sp>
      <p:sp>
        <p:nvSpPr>
          <p:cNvPr id="3" name="Content Placeholder 2"/>
          <p:cNvSpPr>
            <a:spLocks noGrp="1"/>
          </p:cNvSpPr>
          <p:nvPr>
            <p:ph idx="1"/>
          </p:nvPr>
        </p:nvSpPr>
        <p:spPr>
          <a:xfrm>
            <a:off x="457200" y="1473912"/>
            <a:ext cx="8229600" cy="5064610"/>
          </a:xfrm>
        </p:spPr>
        <p:txBody>
          <a:bodyPr/>
          <a:lstStyle/>
          <a:p>
            <a:pPr>
              <a:buFont typeface="Wingdings" charset="2"/>
              <a:buChar char="q"/>
            </a:pPr>
            <a:r>
              <a:rPr lang="en-US" sz="1600" b="1" dirty="0" smtClean="0"/>
              <a:t>What </a:t>
            </a:r>
            <a:r>
              <a:rPr lang="en-US" sz="1600" b="1" dirty="0"/>
              <a:t>is already known about disaster-related </a:t>
            </a:r>
            <a:r>
              <a:rPr lang="en-US" sz="1600" b="1" dirty="0" smtClean="0"/>
              <a:t>HIAs?</a:t>
            </a:r>
            <a:endParaRPr lang="en-US" sz="1600" b="1" dirty="0"/>
          </a:p>
          <a:p>
            <a:r>
              <a:rPr lang="en-US" sz="1600" b="1" dirty="0" smtClean="0"/>
              <a:t>		Literature review </a:t>
            </a:r>
            <a:r>
              <a:rPr lang="en-US" sz="1600" b="1" dirty="0"/>
              <a:t>(Appendix)  </a:t>
            </a:r>
            <a:endParaRPr lang="en-US" sz="1600" b="1" dirty="0" smtClean="0"/>
          </a:p>
          <a:p>
            <a:endParaRPr lang="en-US" sz="1600" b="1" dirty="0"/>
          </a:p>
          <a:p>
            <a:pPr>
              <a:buFont typeface="Wingdings" charset="2"/>
              <a:buChar char="q"/>
            </a:pPr>
            <a:r>
              <a:rPr lang="en-US" sz="1600" b="1" dirty="0" smtClean="0"/>
              <a:t>Institutional </a:t>
            </a:r>
            <a:r>
              <a:rPr lang="en-US" sz="1600" b="1" dirty="0"/>
              <a:t>readiness for employing disaster recovery HIAs</a:t>
            </a:r>
          </a:p>
          <a:p>
            <a:r>
              <a:rPr lang="en-US" sz="1600" b="1" dirty="0" smtClean="0"/>
              <a:t>		HHS</a:t>
            </a:r>
            <a:r>
              <a:rPr lang="en-US" sz="1600" b="1" dirty="0"/>
              <a:t>, FEMA, HUD, EPA, </a:t>
            </a:r>
            <a:r>
              <a:rPr lang="en-US" sz="1600" b="1" dirty="0" smtClean="0"/>
              <a:t>other federal agencies</a:t>
            </a:r>
          </a:p>
          <a:p>
            <a:r>
              <a:rPr lang="en-US" sz="1600" b="1" dirty="0" smtClean="0"/>
              <a:t>		State </a:t>
            </a:r>
            <a:r>
              <a:rPr lang="en-US" sz="1600" b="1" dirty="0"/>
              <a:t>and local governments</a:t>
            </a:r>
          </a:p>
          <a:p>
            <a:r>
              <a:rPr lang="en-US" sz="1600" b="1" dirty="0" smtClean="0"/>
              <a:t>		Advocacy Groups</a:t>
            </a:r>
          </a:p>
          <a:p>
            <a:endParaRPr lang="en-US" sz="1600" b="1" dirty="0"/>
          </a:p>
          <a:p>
            <a:pPr>
              <a:buFont typeface="Wingdings" charset="2"/>
              <a:buChar char="q"/>
            </a:pPr>
            <a:r>
              <a:rPr lang="en-US" sz="1600" b="1" dirty="0" smtClean="0"/>
              <a:t>Expert </a:t>
            </a:r>
            <a:r>
              <a:rPr lang="en-US" sz="1600" b="1" dirty="0"/>
              <a:t>opinions: Thought leader perspectives</a:t>
            </a:r>
          </a:p>
          <a:p>
            <a:r>
              <a:rPr lang="en-US" sz="1600" b="1" dirty="0" smtClean="0"/>
              <a:t>		HHS Workshop (March 2015)</a:t>
            </a:r>
            <a:endParaRPr lang="en-US" sz="1600" b="1" dirty="0"/>
          </a:p>
          <a:p>
            <a:r>
              <a:rPr lang="en-US" sz="1600" b="1" dirty="0" smtClean="0"/>
              <a:t>		HIA </a:t>
            </a:r>
            <a:r>
              <a:rPr lang="en-US" sz="1600" b="1" dirty="0"/>
              <a:t>Thought </a:t>
            </a:r>
            <a:r>
              <a:rPr lang="en-US" sz="1600" b="1" dirty="0" smtClean="0"/>
              <a:t>Leaders Meeting (June 2015)</a:t>
            </a:r>
            <a:endParaRPr lang="en-US" sz="1600" b="1" dirty="0"/>
          </a:p>
          <a:p>
            <a:r>
              <a:rPr lang="en-US" sz="1600" b="1" dirty="0" smtClean="0"/>
              <a:t>		Natural </a:t>
            </a:r>
            <a:r>
              <a:rPr lang="en-US" sz="1600" b="1" dirty="0"/>
              <a:t>Hazards </a:t>
            </a:r>
            <a:r>
              <a:rPr lang="en-US" sz="1600" b="1" dirty="0" smtClean="0"/>
              <a:t>Workshop (July 2015)</a:t>
            </a:r>
          </a:p>
          <a:p>
            <a:endParaRPr lang="en-US" sz="1600" b="1" dirty="0"/>
          </a:p>
          <a:p>
            <a:pPr>
              <a:buFont typeface="Wingdings" charset="2"/>
              <a:buChar char="q"/>
            </a:pPr>
            <a:r>
              <a:rPr lang="en-US" sz="1600" b="1" dirty="0" smtClean="0"/>
              <a:t>HIA </a:t>
            </a:r>
            <a:r>
              <a:rPr lang="en-US" sz="1600" b="1" dirty="0"/>
              <a:t>case studies in New Jersey</a:t>
            </a:r>
          </a:p>
          <a:p>
            <a:r>
              <a:rPr lang="en-US" sz="1600" b="1" dirty="0" smtClean="0"/>
              <a:t>		Hoboken &amp; Little </a:t>
            </a:r>
            <a:r>
              <a:rPr lang="en-US" sz="1600" b="1" dirty="0"/>
              <a:t>Egg </a:t>
            </a:r>
            <a:r>
              <a:rPr lang="en-US" sz="1600" b="1" dirty="0" smtClean="0"/>
              <a:t>Harbor</a:t>
            </a:r>
          </a:p>
          <a:p>
            <a:endParaRPr lang="en-US" sz="1600" b="1" dirty="0"/>
          </a:p>
          <a:p>
            <a:pPr>
              <a:buFont typeface="Wingdings" charset="2"/>
              <a:buChar char="q"/>
            </a:pPr>
            <a:r>
              <a:rPr lang="en-US" sz="1600" b="1" dirty="0" smtClean="0"/>
              <a:t>Recommendations</a:t>
            </a:r>
            <a:endParaRPr lang="en-US" sz="1600" b="1" dirty="0"/>
          </a:p>
          <a:p>
            <a:endParaRPr lang="en-US" dirty="0"/>
          </a:p>
        </p:txBody>
      </p:sp>
    </p:spTree>
    <p:extLst>
      <p:ext uri="{BB962C8B-B14F-4D97-AF65-F5344CB8AC3E}">
        <p14:creationId xmlns:p14="http://schemas.microsoft.com/office/powerpoint/2010/main" val="36199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A GOOD TOOL </a:t>
            </a:r>
            <a:r>
              <a:rPr lang="en-US" b="1" dirty="0" smtClean="0">
                <a:solidFill>
                  <a:schemeClr val="tx1"/>
                </a:solidFill>
              </a:rPr>
              <a:t>CAN </a:t>
            </a:r>
            <a:r>
              <a:rPr lang="en-US" b="1" dirty="0">
                <a:solidFill>
                  <a:schemeClr val="tx1"/>
                </a:solidFill>
              </a:rPr>
              <a:t>BE EVEN BETTER</a:t>
            </a:r>
            <a:endParaRPr lang="en-US" dirty="0">
              <a:solidFill>
                <a:schemeClr val="tx1"/>
              </a:solidFill>
            </a:endParaRPr>
          </a:p>
        </p:txBody>
      </p:sp>
      <p:sp>
        <p:nvSpPr>
          <p:cNvPr id="3" name="Content Placeholder 2"/>
          <p:cNvSpPr>
            <a:spLocks noGrp="1"/>
          </p:cNvSpPr>
          <p:nvPr>
            <p:ph idx="1"/>
          </p:nvPr>
        </p:nvSpPr>
        <p:spPr>
          <a:xfrm>
            <a:off x="457200" y="1897268"/>
            <a:ext cx="8229600" cy="4160631"/>
          </a:xfrm>
        </p:spPr>
        <p:txBody>
          <a:bodyPr/>
          <a:lstStyle/>
          <a:p>
            <a:pPr>
              <a:buFont typeface="Wingdings" charset="2"/>
              <a:buChar char="q"/>
            </a:pPr>
            <a:r>
              <a:rPr lang="en-US" dirty="0" smtClean="0"/>
              <a:t>    	</a:t>
            </a:r>
            <a:r>
              <a:rPr lang="en-US" b="1" dirty="0" smtClean="0"/>
              <a:t>The </a:t>
            </a:r>
            <a:r>
              <a:rPr lang="en-US" b="1" dirty="0"/>
              <a:t>process of </a:t>
            </a:r>
            <a:r>
              <a:rPr lang="en-US" b="1" dirty="0">
                <a:solidFill>
                  <a:srgbClr val="FF0000"/>
                </a:solidFill>
              </a:rPr>
              <a:t>Health Impact Assessment needs </a:t>
            </a:r>
            <a:r>
              <a:rPr lang="en-US" b="1" dirty="0" smtClean="0">
                <a:solidFill>
                  <a:srgbClr val="FF0000"/>
                </a:solidFill>
              </a:rPr>
              <a:t>no 	fundamental </a:t>
            </a:r>
            <a:r>
              <a:rPr lang="en-US" b="1" dirty="0">
                <a:solidFill>
                  <a:srgbClr val="FF0000"/>
                </a:solidFill>
              </a:rPr>
              <a:t>changes </a:t>
            </a:r>
            <a:r>
              <a:rPr lang="en-US" b="1" dirty="0"/>
              <a:t>to make it useful in support of </a:t>
            </a:r>
            <a:r>
              <a:rPr lang="en-US" b="1" dirty="0" smtClean="0"/>
              <a:t>	disaster </a:t>
            </a:r>
            <a:r>
              <a:rPr lang="en-US" b="1" dirty="0"/>
              <a:t>recovery policies, plans and projects </a:t>
            </a:r>
            <a:endParaRPr lang="en-US" b="1" dirty="0" smtClean="0"/>
          </a:p>
          <a:p>
            <a:endParaRPr lang="en-US" b="1" dirty="0"/>
          </a:p>
          <a:p>
            <a:pPr>
              <a:buFont typeface="Wingdings" charset="2"/>
              <a:buChar char="q"/>
            </a:pPr>
            <a:r>
              <a:rPr lang="en-US" b="1" dirty="0" smtClean="0"/>
              <a:t>    	It </a:t>
            </a:r>
            <a:r>
              <a:rPr lang="en-US" b="1" dirty="0"/>
              <a:t>would </a:t>
            </a:r>
            <a:r>
              <a:rPr lang="en-US" b="1" dirty="0" smtClean="0"/>
              <a:t>benefit </a:t>
            </a:r>
            <a:r>
              <a:rPr lang="en-US" b="1" dirty="0"/>
              <a:t>from a combination of </a:t>
            </a:r>
            <a:r>
              <a:rPr lang="en-US" b="1" dirty="0" smtClean="0">
                <a:solidFill>
                  <a:srgbClr val="FF0000"/>
                </a:solidFill>
              </a:rPr>
              <a:t>modifications</a:t>
            </a:r>
            <a:r>
              <a:rPr lang="en-US" b="1" dirty="0" smtClean="0"/>
              <a:t> 	to </a:t>
            </a:r>
            <a:r>
              <a:rPr lang="en-US" b="1" dirty="0"/>
              <a:t>make it more appropriately fitted for </a:t>
            </a:r>
            <a:r>
              <a:rPr lang="en-US" b="1" dirty="0" smtClean="0"/>
              <a:t>that </a:t>
            </a:r>
            <a:r>
              <a:rPr lang="en-US" b="1" dirty="0"/>
              <a:t>purpose. </a:t>
            </a:r>
            <a:endParaRPr lang="en-US" b="1" dirty="0" smtClean="0"/>
          </a:p>
          <a:p>
            <a:endParaRPr lang="en-US" dirty="0"/>
          </a:p>
          <a:p>
            <a:endParaRPr lang="en-US" dirty="0"/>
          </a:p>
        </p:txBody>
      </p:sp>
    </p:spTree>
    <p:extLst>
      <p:ext uri="{BB962C8B-B14F-4D97-AF65-F5344CB8AC3E}">
        <p14:creationId xmlns:p14="http://schemas.microsoft.com/office/powerpoint/2010/main" val="269275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1. AWARENESS</a:t>
            </a:r>
            <a:endParaRPr lang="en-US" dirty="0">
              <a:solidFill>
                <a:schemeClr val="tx1"/>
              </a:solidFill>
            </a:endParaRPr>
          </a:p>
        </p:txBody>
      </p:sp>
      <p:sp>
        <p:nvSpPr>
          <p:cNvPr id="3" name="Content Placeholder 2"/>
          <p:cNvSpPr>
            <a:spLocks noGrp="1"/>
          </p:cNvSpPr>
          <p:nvPr>
            <p:ph idx="1"/>
          </p:nvPr>
        </p:nvSpPr>
        <p:spPr>
          <a:xfrm>
            <a:off x="457200" y="1818868"/>
            <a:ext cx="8229600" cy="4239031"/>
          </a:xfrm>
        </p:spPr>
        <p:txBody>
          <a:bodyPr/>
          <a:lstStyle/>
          <a:p>
            <a:pPr>
              <a:buFont typeface="Wingdings" charset="2"/>
              <a:buChar char="q"/>
            </a:pPr>
            <a:r>
              <a:rPr lang="en-US" b="1" dirty="0" smtClean="0"/>
              <a:t>   	Publicize </a:t>
            </a:r>
            <a:r>
              <a:rPr lang="en-US" b="1" dirty="0"/>
              <a:t>HIAs among target user groups in </a:t>
            </a:r>
            <a:r>
              <a:rPr lang="en-US" b="1" dirty="0" smtClean="0"/>
              <a:t>	communities </a:t>
            </a:r>
            <a:r>
              <a:rPr lang="en-US" b="1" dirty="0"/>
              <a:t>of </a:t>
            </a:r>
            <a:r>
              <a:rPr lang="en-US" b="1" dirty="0">
                <a:solidFill>
                  <a:srgbClr val="FF0000"/>
                </a:solidFill>
              </a:rPr>
              <a:t>hazard and health professionals </a:t>
            </a:r>
            <a:r>
              <a:rPr lang="en-US" b="1" dirty="0"/>
              <a:t>that </a:t>
            </a:r>
            <a:r>
              <a:rPr lang="en-US" b="1" dirty="0" smtClean="0"/>
              <a:t>	have </a:t>
            </a:r>
            <a:r>
              <a:rPr lang="en-US" b="1" dirty="0"/>
              <a:t>responsibilities, skills and/or interests in </a:t>
            </a:r>
            <a:r>
              <a:rPr lang="en-US" b="1" dirty="0" smtClean="0"/>
              <a:t>	disaster </a:t>
            </a:r>
            <a:r>
              <a:rPr lang="en-US" b="1" dirty="0"/>
              <a:t>recovery and resilience planning.</a:t>
            </a:r>
            <a:r>
              <a:rPr lang="en-US" dirty="0"/>
              <a:t>  </a:t>
            </a:r>
          </a:p>
          <a:p>
            <a:endParaRPr lang="en-US" dirty="0"/>
          </a:p>
        </p:txBody>
      </p:sp>
    </p:spTree>
    <p:extLst>
      <p:ext uri="{BB962C8B-B14F-4D97-AF65-F5344CB8AC3E}">
        <p14:creationId xmlns:p14="http://schemas.microsoft.com/office/powerpoint/2010/main" val="2146388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2. PIVOTS </a:t>
            </a:r>
            <a:r>
              <a:rPr lang="en-US" b="1" dirty="0">
                <a:solidFill>
                  <a:schemeClr val="tx1"/>
                </a:solidFill>
              </a:rPr>
              <a:t>OF APPLICATION</a:t>
            </a:r>
            <a:endParaRPr lang="en-US" dirty="0">
              <a:solidFill>
                <a:schemeClr val="tx1"/>
              </a:solidFill>
            </a:endParaRPr>
          </a:p>
        </p:txBody>
      </p:sp>
      <p:sp>
        <p:nvSpPr>
          <p:cNvPr id="3" name="Content Placeholder 2"/>
          <p:cNvSpPr>
            <a:spLocks noGrp="1"/>
          </p:cNvSpPr>
          <p:nvPr>
            <p:ph idx="1"/>
          </p:nvPr>
        </p:nvSpPr>
        <p:spPr>
          <a:xfrm>
            <a:off x="457200" y="1332791"/>
            <a:ext cx="8229600" cy="5299809"/>
          </a:xfrm>
        </p:spPr>
        <p:txBody>
          <a:bodyPr/>
          <a:lstStyle/>
          <a:p>
            <a:pPr>
              <a:buFont typeface="Wingdings" charset="2"/>
              <a:buChar char="q"/>
            </a:pPr>
            <a:r>
              <a:rPr lang="en-US" sz="1600" b="1" dirty="0" smtClean="0"/>
              <a:t>Insert </a:t>
            </a:r>
            <a:r>
              <a:rPr lang="en-US" sz="1600" b="1" dirty="0"/>
              <a:t>HIAs into the disaster recovery decision-making system at key </a:t>
            </a:r>
            <a:r>
              <a:rPr lang="en-US" sz="1600" b="1" dirty="0" smtClean="0"/>
              <a:t>points.</a:t>
            </a:r>
            <a:endParaRPr lang="en-US" sz="1600" b="1" dirty="0"/>
          </a:p>
          <a:p>
            <a:pPr marL="0" indent="0">
              <a:buNone/>
            </a:pPr>
            <a:r>
              <a:rPr lang="en-US" sz="1600" dirty="0"/>
              <a:t> </a:t>
            </a:r>
            <a:endParaRPr lang="en-US" sz="1600" b="1" dirty="0"/>
          </a:p>
          <a:p>
            <a:pPr>
              <a:buFont typeface="Wingdings" charset="2"/>
              <a:buChar char="q"/>
            </a:pPr>
            <a:r>
              <a:rPr lang="en-US" sz="1600" b="1" dirty="0" smtClean="0"/>
              <a:t>National </a:t>
            </a:r>
            <a:r>
              <a:rPr lang="en-US" sz="1600" b="1" dirty="0"/>
              <a:t>and regional, area-wide decisions</a:t>
            </a:r>
          </a:p>
          <a:p>
            <a:pPr lvl="1"/>
            <a:r>
              <a:rPr lang="en-US" sz="1600" b="1" dirty="0"/>
              <a:t>Federal and State Task Force rebuilding strategies</a:t>
            </a:r>
          </a:p>
          <a:p>
            <a:pPr lvl="1"/>
            <a:r>
              <a:rPr lang="en-US" sz="1600" b="1" dirty="0"/>
              <a:t>NFIP regulations</a:t>
            </a:r>
          </a:p>
          <a:p>
            <a:pPr lvl="1"/>
            <a:r>
              <a:rPr lang="en-US" sz="1600" b="1" dirty="0"/>
              <a:t>FEMA Public Assistance Program</a:t>
            </a:r>
          </a:p>
          <a:p>
            <a:pPr lvl="1"/>
            <a:r>
              <a:rPr lang="en-US" sz="1600" b="1" dirty="0"/>
              <a:t>Hazard Mitigation Plans</a:t>
            </a:r>
          </a:p>
          <a:p>
            <a:pPr lvl="1"/>
            <a:r>
              <a:rPr lang="en-US" sz="1600" b="1" dirty="0"/>
              <a:t>Community Development Block Grants</a:t>
            </a:r>
          </a:p>
          <a:p>
            <a:pPr lvl="1"/>
            <a:r>
              <a:rPr lang="en-US" sz="1600" b="1" dirty="0" smtClean="0"/>
              <a:t>NOAA Coastal Resilience Grants</a:t>
            </a:r>
          </a:p>
          <a:p>
            <a:pPr lvl="1"/>
            <a:r>
              <a:rPr lang="en-US" sz="1600" b="1" dirty="0" smtClean="0"/>
              <a:t>Climate </a:t>
            </a:r>
            <a:r>
              <a:rPr lang="en-US" sz="1600" b="1" dirty="0"/>
              <a:t>Adaptation plans</a:t>
            </a:r>
          </a:p>
          <a:p>
            <a:pPr lvl="1"/>
            <a:r>
              <a:rPr lang="en-US" sz="1600" b="1" dirty="0"/>
              <a:t>Energy Plans</a:t>
            </a:r>
          </a:p>
          <a:p>
            <a:pPr lvl="1"/>
            <a:endParaRPr lang="en-US" sz="1600" b="1" dirty="0"/>
          </a:p>
          <a:p>
            <a:pPr>
              <a:buFont typeface="Wingdings" charset="2"/>
              <a:buChar char="q"/>
            </a:pPr>
            <a:r>
              <a:rPr lang="en-US" sz="1600" b="1" dirty="0" smtClean="0"/>
              <a:t>Local</a:t>
            </a:r>
            <a:r>
              <a:rPr lang="en-US" sz="1600" b="1" dirty="0"/>
              <a:t>, site-specific decisions</a:t>
            </a:r>
          </a:p>
          <a:p>
            <a:pPr lvl="1"/>
            <a:r>
              <a:rPr lang="en-US" sz="1600" b="1" dirty="0"/>
              <a:t>Construction permits</a:t>
            </a:r>
          </a:p>
          <a:p>
            <a:pPr lvl="1"/>
            <a:r>
              <a:rPr lang="en-US" sz="1600" b="1" dirty="0"/>
              <a:t>Protective structures</a:t>
            </a:r>
          </a:p>
          <a:p>
            <a:pPr lvl="1"/>
            <a:r>
              <a:rPr lang="en-US" sz="1600" b="1" dirty="0"/>
              <a:t>Open space acquisition</a:t>
            </a:r>
          </a:p>
          <a:p>
            <a:pPr lvl="1"/>
            <a:r>
              <a:rPr lang="en-US" sz="1600" b="1" dirty="0"/>
              <a:t>Land use and facility use changes</a:t>
            </a:r>
          </a:p>
          <a:p>
            <a:endParaRPr lang="en-US" dirty="0"/>
          </a:p>
        </p:txBody>
      </p:sp>
    </p:spTree>
    <p:extLst>
      <p:ext uri="{BB962C8B-B14F-4D97-AF65-F5344CB8AC3E}">
        <p14:creationId xmlns:p14="http://schemas.microsoft.com/office/powerpoint/2010/main" val="275212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utgers 250_PPT template-3">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Rutgers 250_PPT template-3.potx</Template>
  <TotalTime>2965</TotalTime>
  <Words>2105</Words>
  <Application>Microsoft Office PowerPoint</Application>
  <PresentationFormat>On-screen Show (4:3)</PresentationFormat>
  <Paragraphs>245</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Geneva</vt:lpstr>
      <vt:lpstr>Wingdings</vt:lpstr>
      <vt:lpstr>ヒラギノ角ゴ Pro W3</vt:lpstr>
      <vt:lpstr>Rutgers 250_PPT template-3</vt:lpstr>
      <vt:lpstr>INTEGRATING HEALTH IMPACT ASSESSMENT (HIA) INTO PRE-DISASTER AND RESILIENCE PLANNING</vt:lpstr>
      <vt:lpstr>HEALTH IMPACTS OF DISASTERS</vt:lpstr>
      <vt:lpstr>POST-DISASTER RECOVERY PROBLEMS</vt:lpstr>
      <vt:lpstr>DISASTER DIMENSIONS OF EXISTING HIAs</vt:lpstr>
      <vt:lpstr>PowerPoint Presentation</vt:lpstr>
      <vt:lpstr>“Making Healthier Decisions about Disaster Recovery: Opportunities for the use of Health Impact Assessments”</vt:lpstr>
      <vt:lpstr>A GOOD TOOL CAN BE EVEN BETTER</vt:lpstr>
      <vt:lpstr>1. AWARENESS</vt:lpstr>
      <vt:lpstr>2. PIVOTS OF APPLICATION</vt:lpstr>
      <vt:lpstr>3. APPRAISAL OF RECOVERY ALTERNATIVES</vt:lpstr>
      <vt:lpstr>A TWO-STAGE HIA</vt:lpstr>
      <vt:lpstr>4. GUIDANCE FOR CHOOSING AMONG HIAS</vt:lpstr>
      <vt:lpstr> 5:  GRASSROOTS TECHNICAL SUPPORT </vt:lpstr>
      <vt:lpstr>6:  BROADENING AND INTEGRATION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eburris</dc:creator>
  <cp:lastModifiedBy>user</cp:lastModifiedBy>
  <cp:revision>55</cp:revision>
  <cp:lastPrinted>2015-04-06T19:57:01Z</cp:lastPrinted>
  <dcterms:created xsi:type="dcterms:W3CDTF">2012-05-15T15:26:04Z</dcterms:created>
  <dcterms:modified xsi:type="dcterms:W3CDTF">2016-06-12T20:39:39Z</dcterms:modified>
</cp:coreProperties>
</file>